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9" r:id="rId4"/>
    <p:sldId id="261" r:id="rId5"/>
    <p:sldId id="270" r:id="rId6"/>
    <p:sldId id="262" r:id="rId7"/>
    <p:sldId id="265" r:id="rId8"/>
    <p:sldId id="263" r:id="rId9"/>
    <p:sldId id="264" r:id="rId10"/>
    <p:sldId id="266" r:id="rId11"/>
    <p:sldId id="267" r:id="rId12"/>
    <p:sldId id="268" r:id="rId13"/>
    <p:sldId id="260" r:id="rId14"/>
    <p:sldId id="271" r:id="rId15"/>
    <p:sldId id="272" r:id="rId16"/>
    <p:sldId id="273" r:id="rId17"/>
    <p:sldId id="274" r:id="rId18"/>
    <p:sldId id="275" r:id="rId19"/>
    <p:sldId id="276" r:id="rId20"/>
    <p:sldId id="259" r:id="rId21"/>
    <p:sldId id="279" r:id="rId22"/>
    <p:sldId id="282" r:id="rId23"/>
    <p:sldId id="280" r:id="rId24"/>
    <p:sldId id="283" r:id="rId25"/>
    <p:sldId id="281" r:id="rId26"/>
    <p:sldId id="278" r:id="rId27"/>
    <p:sldId id="277"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4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6" y="-5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5C4D46-6506-44A8-9FBD-18514D58CCC0}" type="datetimeFigureOut">
              <a:rPr lang="ru-RU"/>
              <a:pPr>
                <a:defRPr/>
              </a:pPr>
              <a:t>05.04.2012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E49FD38-DAD7-431A-9E86-2FCDC2141BA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560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8CF957-BCAD-4562-B791-FAF4B341D5FD}" type="slidenum">
              <a:rPr lang="ru-RU"/>
              <a:pPr fontAlgn="base">
                <a:spcBef>
                  <a:spcPct val="0"/>
                </a:spcBef>
                <a:spcAft>
                  <a:spcPct val="0"/>
                </a:spcAft>
                <a:defRPr/>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094DB22-BB16-4A11-8D50-04276A977D70}" type="datetimeFigureOut">
              <a:rPr lang="ru-RU"/>
              <a:pPr>
                <a:defRPr/>
              </a:pPr>
              <a:t>05.04.2012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3468A8-18B3-41B4-A99B-93CE5C00D02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74D5D2-6D79-4715-A2F3-6A728117BFB1}" type="datetimeFigureOut">
              <a:rPr lang="ru-RU"/>
              <a:pPr>
                <a:defRPr/>
              </a:pPr>
              <a:t>05.04.2012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592708-C6E0-40CB-9093-33C34FC30F2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669BA6-82E6-40CB-AC69-7A8206026AA7}" type="datetimeFigureOut">
              <a:rPr lang="ru-RU"/>
              <a:pPr>
                <a:defRPr/>
              </a:pPr>
              <a:t>05.04.2012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A23613-05BF-43B5-886B-D5A3AE6399A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8EF7BC-C2BF-4944-89EA-218E5A3AE568}" type="datetimeFigureOut">
              <a:rPr lang="ru-RU"/>
              <a:pPr>
                <a:defRPr/>
              </a:pPr>
              <a:t>05.04.2012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2C4FA1-1CB7-4867-A486-F536574A3BD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20AA24B-37DC-4BFB-A8BA-6E84D1A61C0C}" type="datetimeFigureOut">
              <a:rPr lang="ru-RU"/>
              <a:pPr>
                <a:defRPr/>
              </a:pPr>
              <a:t>05.04.2012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8264B8-E3D4-4F17-875F-FBFFE2648D6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2C2F1C7-82F5-41BC-98C6-D92D6C26BDBC}" type="datetimeFigureOut">
              <a:rPr lang="ru-RU"/>
              <a:pPr>
                <a:defRPr/>
              </a:pPr>
              <a:t>05.04.2012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D7D533C-1B6B-4018-975F-293257A2D8F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8674F4E-5D97-4E24-8495-07197EA25954}" type="datetimeFigureOut">
              <a:rPr lang="ru-RU"/>
              <a:pPr>
                <a:defRPr/>
              </a:pPr>
              <a:t>05.04.2012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191B8DA-518B-41A1-980E-8FC16513F01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465EB7E-26DF-4EA2-9549-9B3DCFAFCE38}" type="datetimeFigureOut">
              <a:rPr lang="ru-RU"/>
              <a:pPr>
                <a:defRPr/>
              </a:pPr>
              <a:t>05.04.2012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15C9F37-53D9-4B69-B1DD-3D0D513BE76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BC669E4-E6B3-4D15-B5FF-C8F231621DAE}" type="datetimeFigureOut">
              <a:rPr lang="ru-RU"/>
              <a:pPr>
                <a:defRPr/>
              </a:pPr>
              <a:t>05.04.2012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313E196-F9B2-4F66-A5FB-2AF7A02FA19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619BB2-C796-4731-918B-CA56D64FCF1E}" type="datetimeFigureOut">
              <a:rPr lang="ru-RU"/>
              <a:pPr>
                <a:defRPr/>
              </a:pPr>
              <a:t>05.04.2012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85C78CD-B9AA-465F-ACF5-56504D2350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B3285D2-0B79-49A0-9D78-4BD4A221E36F}" type="datetimeFigureOut">
              <a:rPr lang="ru-RU"/>
              <a:pPr>
                <a:defRPr/>
              </a:pPr>
              <a:t>05.04.2012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7BA012-C4D2-40DF-9FBB-9B3A6644407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3BA624D-94EC-4326-A6E9-D4B85E826588}" type="datetimeFigureOut">
              <a:rPr lang="ru-RU"/>
              <a:pPr>
                <a:defRPr/>
              </a:pPr>
              <a:t>05.04.2012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0520E1-C567-4145-B864-3C98141231D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xml"/><Relationship Id="rId7" Type="http://schemas.openxmlformats.org/officeDocument/2006/relationships/image" Target="../media/image23.jpeg"/><Relationship Id="rId2" Type="http://schemas.openxmlformats.org/officeDocument/2006/relationships/audio" Target="file:///D:\&#1052;&#1086;&#1080;%20&#1076;&#1086;&#1082;&#1091;&#1084;&#1077;&#1085;&#1090;&#1099;\&#1084;&#1091;&#1079;&#1099;&#1082;&#1072;&#1083;&#1100;&#1085;&#1099;&#1081;%20&#1072;&#1083;&#1092;&#1072;&#1074;&#1080;&#1090;\vsemir_s_-_gusli_-_naigrysh.mp3" TargetMode="External"/><Relationship Id="rId1" Type="http://schemas.openxmlformats.org/officeDocument/2006/relationships/audio" Target="file:///D:\&#1052;&#1086;&#1080;%20&#1076;&#1086;&#1082;&#1091;&#1084;&#1077;&#1085;&#1090;&#1099;\&#1084;&#1091;&#1079;&#1099;&#1082;&#1072;&#1083;&#1100;&#1085;&#1099;&#1081;%20&#1072;&#1083;&#1092;&#1072;&#1074;&#1080;&#1090;\&#1044;.&#1056;&#1091;&#1089;&#1089;&#1086;&#1089;.%20&#1075;&#1080;&#1090;&#1072;&#1088;&#1072;.mp3" TargetMode="Externa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jpe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32-Sivas_halayi.mp3" TargetMode="External"/><Relationship Id="rId6" Type="http://schemas.openxmlformats.org/officeDocument/2006/relationships/image" Target="../media/image29.png"/><Relationship Id="rId5" Type="http://schemas.openxmlformats.org/officeDocument/2006/relationships/hyperlink" Target="http://www.classic-music.ru/oboe.html" TargetMode="Externa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11.mp3"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5.xml"/><Relationship Id="rId7" Type="http://schemas.openxmlformats.org/officeDocument/2006/relationships/image" Target="../media/image34.png"/><Relationship Id="rId2" Type="http://schemas.openxmlformats.org/officeDocument/2006/relationships/audio" Target="file:///D:\&#1052;&#1086;&#1080;%20&#1076;&#1086;&#1082;&#1091;&#1084;&#1077;&#1085;&#1090;&#1099;\&#1084;&#1091;&#1079;&#1099;&#1082;&#1072;&#1083;&#1100;&#1085;&#1099;&#1081;%20&#1072;&#1083;&#1092;&#1072;&#1074;&#1080;&#1090;\s6818.mp3" TargetMode="External"/><Relationship Id="rId1" Type="http://schemas.openxmlformats.org/officeDocument/2006/relationships/audio" Target="file:///D:\&#1052;&#1086;&#1080;%20&#1076;&#1086;&#1082;&#1091;&#1084;&#1077;&#1085;&#1090;&#1099;\&#1084;&#1091;&#1079;&#1099;&#1082;&#1072;&#1083;&#1100;&#1085;&#1099;&#1081;%20&#1072;&#1083;&#1092;&#1072;&#1074;&#1080;&#1090;\&#1082;&#1083;&#1072;&#1074;&#1077;&#1089;&#1080;&#1085;%20mp3.mp3" TargetMode="Externa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eg"/><Relationship Id="rId7" Type="http://schemas.openxmlformats.org/officeDocument/2006/relationships/image" Target="../media/image37.jpeg"/><Relationship Id="rId2" Type="http://schemas.openxmlformats.org/officeDocument/2006/relationships/slideLayout" Target="../slideLayouts/slideLayout5.xml"/><Relationship Id="rId1" Type="http://schemas.openxmlformats.org/officeDocument/2006/relationships/audio" Target="file:///D:\&#1052;&#1086;&#1080;%20&#1076;&#1086;&#1082;&#1091;&#1084;&#1077;&#1085;&#1090;&#1099;\&#1084;&#1091;&#1079;&#1099;&#1082;&#1072;&#1083;&#1100;&#1085;&#1099;&#1081;%20&#1072;&#1083;&#1092;&#1072;&#1074;&#1080;&#1090;\ilar_ilar_-_preludiya_dlya_lutni.mp3" TargetMode="External"/><Relationship Id="rId6" Type="http://schemas.openxmlformats.org/officeDocument/2006/relationships/hyperlink" Target="http://eomi.ws/" TargetMode="External"/><Relationship Id="rId5" Type="http://schemas.openxmlformats.org/officeDocument/2006/relationships/hyperlink" Target="http://eomi.ws/group/plucked/" TargetMode="Externa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johnsas_-_bah-organnaya_preludiya_1.mp3" TargetMode="Externa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Tchaikovsky_Iolanta_Arioso_No.1.mp3" TargetMode="External"/><Relationship Id="rId5" Type="http://schemas.openxmlformats.org/officeDocument/2006/relationships/image" Target="../media/image44.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Tureckiy_marsh.mp3" TargetMode="External"/><Relationship Id="rId5" Type="http://schemas.openxmlformats.org/officeDocument/2006/relationships/image" Target="../media/image4.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audio" Target="file:///D:\&#1052;&#1086;&#1080;%20&#1076;&#1086;&#1082;&#1091;&#1084;&#1077;&#1085;&#1090;&#1099;\&#1084;&#1091;&#1079;&#1099;&#1082;&#1072;&#1083;&#1100;&#1085;&#1099;&#1081;%20&#1072;&#1083;&#1092;&#1072;&#1074;&#1080;&#1090;\duet_orpheus_brahms_song.mp3" TargetMode="External"/><Relationship Id="rId1" Type="http://schemas.openxmlformats.org/officeDocument/2006/relationships/audio" Target="file:///D:\&#1052;&#1086;&#1080;%20&#1076;&#1086;&#1082;&#1091;&#1084;&#1077;&#1085;&#1090;&#1099;\&#1084;&#1091;&#1079;&#1099;&#1082;&#1072;&#1083;&#1100;&#1085;&#1099;&#1081;%20&#1072;&#1083;&#1092;&#1072;&#1074;&#1080;&#1090;\zvuk_-_arfa.mp3"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paganini.mp3" TargetMode="External"/><Relationship Id="rId5" Type="http://schemas.openxmlformats.org/officeDocument/2006/relationships/image" Target="../media/image34.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audio" Target="file:///D:\&#1052;&#1086;&#1080;%20&#1076;&#1086;&#1082;&#1091;&#1084;&#1077;&#1085;&#1090;&#1099;\&#1084;&#1091;&#1079;&#1099;&#1082;&#1072;&#1083;&#1100;&#1085;&#1099;&#1081;%20&#1072;&#1083;&#1092;&#1072;&#1074;&#1080;&#1090;\fp-twmoym.mp3" TargetMode="External"/><Relationship Id="rId5" Type="http://schemas.openxmlformats.org/officeDocument/2006/relationships/image" Target="../media/image34.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igorevsky_-_solo_na_trube.mp3" TargetMode="External"/><Relationship Id="rId6" Type="http://schemas.openxmlformats.org/officeDocument/2006/relationships/image" Target="../media/image34.pn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file:///D:\&#1052;&#1086;&#1080;%20&#1076;&#1086;&#1082;&#1091;&#1084;&#1077;&#1085;&#1090;&#1099;\&#1084;&#1091;&#1079;&#1099;&#1082;&#1072;&#1083;&#1100;&#1085;&#1099;&#1081;%20&#1072;&#1083;&#1092;&#1072;&#1074;&#1080;&#1090;\track01.mp3" TargetMode="External"/><Relationship Id="rId1" Type="http://schemas.openxmlformats.org/officeDocument/2006/relationships/audio" Target="file:///D:\&#1052;&#1086;&#1080;%20&#1076;&#1086;&#1082;&#1091;&#1084;&#1077;&#1085;&#1090;&#1099;\&#1084;&#1091;&#1079;&#1099;&#1082;&#1072;&#1083;&#1100;&#1085;&#1099;&#1081;%20&#1072;&#1083;&#1092;&#1072;&#1074;&#1080;&#1090;\Badinerie_aus_der_h-moll-Suite_(BWV_1067).mp3" TargetMode="Externa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48;&#1056;&#1048;&#1053;&#1040;\&#1084;&#1091;&#1079;&#1099;&#1082;&#1072;&#1083;&#1100;&#1085;&#1099;&#1081;%20&#1072;&#1083;&#1092;&#1072;&#1074;&#1080;&#1090;\%25BB&#1077;&#1090;__&#1065;&#1077;&#1083;&#1082;&#1091;&#1085;&#1095;&#1080;&#1082;__-_&#1058;&#1072;&#1085;&#1077;&#1094;_&#1060;&#1077;&#1080;_&#1044;&#1088;&#1072;&#1078;&#1077;.mp3" TargetMode="External"/><Relationship Id="rId5" Type="http://schemas.openxmlformats.org/officeDocument/2006/relationships/image" Target="../media/image58.pn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02%20-%20Ansambl%20Akkordeonistov%20-%20De%20Vogeltesdans.mp3"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audio" Target="file:///D:\&#1052;&#1086;&#1080;%20&#1076;&#1086;&#1082;&#1091;&#1084;&#1077;&#1085;&#1090;&#1099;\&#1084;&#1091;&#1079;&#1099;&#1082;&#1072;&#1083;&#1100;&#1085;&#1099;&#1081;%20&#1072;&#1083;&#1092;&#1072;&#1074;&#1080;&#1090;\Beryoza.mp3" TargetMode="Externa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siegfried.mp3" TargetMode="External"/><Relationship Id="rId5" Type="http://schemas.openxmlformats.org/officeDocument/2006/relationships/image" Target="../media/image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audio" Target="file:///D:\&#1052;&#1086;&#1080;%20&#1076;&#1086;&#1082;&#1091;&#1084;&#1077;&#1085;&#1090;&#1099;\&#1084;&#1091;&#1079;&#1099;&#1082;&#1072;&#1083;&#1100;&#1085;&#1099;&#1081;%20&#1072;&#1083;&#1092;&#1072;&#1074;&#1080;&#1090;\shotlandskaya_volinka.mp3"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audio" Target="file:///D:\&#1052;&#1086;&#1080;%20&#1076;&#1086;&#1082;&#1091;&#1084;&#1077;&#1085;&#1090;&#1099;\&#1084;&#1091;&#1079;&#1099;&#1082;&#1072;&#1083;&#1100;&#1085;&#1099;&#1081;%20&#1072;&#1083;&#1092;&#1072;&#1074;&#1080;&#1090;\&#1074;&#1080;&#1086;&#1083;&#1086;&#1085;&#1095;&#1077;&#1083;&#1100;.mp3"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descr="530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8" name="Заголовок 1"/>
          <p:cNvSpPr>
            <a:spLocks noGrp="1"/>
          </p:cNvSpPr>
          <p:nvPr>
            <p:ph type="ctrTitle"/>
          </p:nvPr>
        </p:nvSpPr>
        <p:spPr>
          <a:xfrm>
            <a:off x="714375" y="571500"/>
            <a:ext cx="7772400" cy="1470025"/>
          </a:xfrm>
        </p:spPr>
        <p:txBody>
          <a:bodyPr/>
          <a:lstStyle/>
          <a:p>
            <a:pPr eaLnBrk="1" hangingPunct="1"/>
            <a:r>
              <a:rPr lang="ru-RU" sz="5400" smtClean="0">
                <a:latin typeface="a_AlgeriusBlw"/>
              </a:rPr>
              <a:t>Музыкальный</a:t>
            </a:r>
            <a:r>
              <a:rPr lang="ru-RU" sz="5400" smtClean="0">
                <a:latin typeface="a_AlgeriusBrk"/>
              </a:rPr>
              <a:t> алфавит</a:t>
            </a:r>
          </a:p>
        </p:txBody>
      </p:sp>
      <p:sp>
        <p:nvSpPr>
          <p:cNvPr id="14339" name="Подзаголовок 2"/>
          <p:cNvSpPr>
            <a:spLocks noGrp="1"/>
          </p:cNvSpPr>
          <p:nvPr>
            <p:ph type="subTitle" idx="1"/>
          </p:nvPr>
        </p:nvSpPr>
        <p:spPr>
          <a:xfrm>
            <a:off x="1428750" y="2786063"/>
            <a:ext cx="6400800" cy="1752600"/>
          </a:xfrm>
        </p:spPr>
        <p:txBody>
          <a:bodyPr/>
          <a:lstStyle/>
          <a:p>
            <a:pPr eaLnBrk="1" hangingPunct="1"/>
            <a:r>
              <a:rPr lang="ru-RU" smtClean="0">
                <a:solidFill>
                  <a:srgbClr val="37441C"/>
                </a:solidFill>
                <a:latin typeface="a_AlgeriusBlw"/>
              </a:rPr>
              <a:t>Рассказ о музыкальных инструментах</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Содержимое 3" descr="Рисунок6.jpg"/>
          <p:cNvPicPr>
            <a:picLocks noGrp="1" noChangeAspect="1"/>
          </p:cNvPicPr>
          <p:nvPr>
            <p:ph sz="half" idx="2"/>
          </p:nvPr>
        </p:nvPicPr>
        <p:blipFill>
          <a:blip r:embed="rId4"/>
          <a:srcRect/>
          <a:stretch>
            <a:fillRect/>
          </a:stretch>
        </p:blipFill>
        <p:spPr>
          <a:xfrm>
            <a:off x="0" y="0"/>
            <a:ext cx="9144000" cy="6858000"/>
          </a:xfrm>
        </p:spPr>
      </p:pic>
      <p:sp>
        <p:nvSpPr>
          <p:cNvPr id="9" name="Текст 8"/>
          <p:cNvSpPr>
            <a:spLocks noGrp="1"/>
          </p:cNvSpPr>
          <p:nvPr>
            <p:ph type="body" sz="quarter" idx="3"/>
          </p:nvPr>
        </p:nvSpPr>
        <p:spPr>
          <a:xfrm>
            <a:off x="6143625" y="500063"/>
            <a:ext cx="2398713" cy="571500"/>
          </a:xfrm>
          <a:solidFill>
            <a:schemeClr val="accent6">
              <a:lumMod val="20000"/>
              <a:lumOff val="80000"/>
            </a:schemeClr>
          </a:solidFill>
          <a:ln>
            <a:solidFill>
              <a:schemeClr val="accent2">
                <a:lumMod val="50000"/>
              </a:schemeClr>
            </a:solidFill>
          </a:ln>
        </p:spPr>
        <p:txBody>
          <a:bodyPr rtlCol="0">
            <a:normAutofit lnSpcReduction="10000"/>
          </a:bodyPr>
          <a:lstStyle/>
          <a:p>
            <a:pPr algn="ctr" eaLnBrk="1" fontAlgn="auto" hangingPunct="1">
              <a:spcAft>
                <a:spcPts val="0"/>
              </a:spcAft>
              <a:buFont typeface="Arial" pitchFamily="34" charset="0"/>
              <a:buNone/>
              <a:defRPr/>
            </a:pPr>
            <a:r>
              <a:rPr lang="ru-RU" sz="3200" b="0" dirty="0" smtClean="0">
                <a:solidFill>
                  <a:schemeClr val="bg2">
                    <a:lumMod val="10000"/>
                  </a:schemeClr>
                </a:solidFill>
                <a:latin typeface="a_AlgeriusBlw" pitchFamily="82" charset="-52"/>
              </a:rPr>
              <a:t>гитара</a:t>
            </a:r>
            <a:endParaRPr lang="ru-RU" sz="3200" b="0" dirty="0">
              <a:solidFill>
                <a:schemeClr val="bg2">
                  <a:lumMod val="10000"/>
                </a:schemeClr>
              </a:solidFill>
              <a:latin typeface="a_AlgeriusBlw" pitchFamily="82" charset="-52"/>
            </a:endParaRPr>
          </a:p>
        </p:txBody>
      </p:sp>
      <p:pic>
        <p:nvPicPr>
          <p:cNvPr id="11" name="Содержимое 10" descr="54ecf0ea705512c46b78360b7677a8f4.jpg"/>
          <p:cNvPicPr>
            <a:picLocks noGrp="1" noChangeAspect="1"/>
          </p:cNvPicPr>
          <p:nvPr>
            <p:ph sz="quarter" idx="4"/>
          </p:nvPr>
        </p:nvPicPr>
        <p:blipFill>
          <a:blip r:embed="rId5"/>
          <a:srcRect/>
          <a:stretch>
            <a:fillRect/>
          </a:stretch>
        </p:blipFill>
        <p:spPr>
          <a:xfrm>
            <a:off x="447666" y="214290"/>
            <a:ext cx="2909888" cy="3937596"/>
          </a:xfrm>
          <a:ln>
            <a:solidFill>
              <a:schemeClr val="accent6">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Рисунок 11" descr="2.jpg"/>
          <p:cNvPicPr>
            <a:picLocks noChangeAspect="1"/>
          </p:cNvPicPr>
          <p:nvPr/>
        </p:nvPicPr>
        <p:blipFill>
          <a:blip r:embed="rId6"/>
          <a:stretch>
            <a:fillRect/>
          </a:stretch>
        </p:blipFill>
        <p:spPr>
          <a:xfrm>
            <a:off x="1857356" y="3944240"/>
            <a:ext cx="4071966" cy="2342280"/>
          </a:xfrm>
          <a:prstGeom prst="rect">
            <a:avLst/>
          </a:prstGeom>
          <a:ln>
            <a:solidFill>
              <a:schemeClr val="accent6">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Рисунок 12" descr="8462.jpg"/>
          <p:cNvPicPr>
            <a:picLocks noChangeAspect="1"/>
          </p:cNvPicPr>
          <p:nvPr/>
        </p:nvPicPr>
        <p:blipFill>
          <a:blip r:embed="rId7"/>
          <a:stretch>
            <a:fillRect/>
          </a:stretch>
        </p:blipFill>
        <p:spPr>
          <a:xfrm>
            <a:off x="5973248" y="1428736"/>
            <a:ext cx="2885032" cy="4046663"/>
          </a:xfrm>
          <a:prstGeom prst="rect">
            <a:avLst/>
          </a:prstGeom>
          <a:ln>
            <a:solidFill>
              <a:schemeClr val="accent6">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Текст 7"/>
          <p:cNvSpPr>
            <a:spLocks noGrp="1"/>
          </p:cNvSpPr>
          <p:nvPr>
            <p:ph type="body" idx="1"/>
          </p:nvPr>
        </p:nvSpPr>
        <p:spPr>
          <a:xfrm>
            <a:off x="2246313" y="500063"/>
            <a:ext cx="2468562" cy="568325"/>
          </a:xfrm>
          <a:solidFill>
            <a:schemeClr val="accent6">
              <a:lumMod val="20000"/>
              <a:lumOff val="80000"/>
            </a:schemeClr>
          </a:solidFill>
          <a:ln>
            <a:solidFill>
              <a:schemeClr val="accent2">
                <a:lumMod val="50000"/>
              </a:schemeClr>
            </a:solidFill>
          </a:ln>
        </p:spPr>
        <p:txBody>
          <a:bodyPr rtlCol="0">
            <a:noAutofit/>
          </a:bodyPr>
          <a:lstStyle/>
          <a:p>
            <a:pPr algn="ctr" eaLnBrk="1" fontAlgn="auto" hangingPunct="1">
              <a:spcAft>
                <a:spcPts val="0"/>
              </a:spcAft>
              <a:buFont typeface="Arial" pitchFamily="34" charset="0"/>
              <a:buNone/>
              <a:defRPr/>
            </a:pPr>
            <a:r>
              <a:rPr lang="ru-RU" sz="3200" b="0" dirty="0" smtClean="0">
                <a:solidFill>
                  <a:schemeClr val="bg2">
                    <a:lumMod val="10000"/>
                  </a:schemeClr>
                </a:solidFill>
                <a:latin typeface="a_AlgeriusBlw" pitchFamily="82" charset="-52"/>
              </a:rPr>
              <a:t>гармонь</a:t>
            </a:r>
            <a:endParaRPr lang="ru-RU" sz="3200" b="0" dirty="0">
              <a:solidFill>
                <a:schemeClr val="bg2">
                  <a:lumMod val="10000"/>
                </a:schemeClr>
              </a:solidFill>
              <a:latin typeface="a_AlgeriusBlw" pitchFamily="82" charset="-52"/>
            </a:endParaRPr>
          </a:p>
        </p:txBody>
      </p:sp>
      <p:sp>
        <p:nvSpPr>
          <p:cNvPr id="14" name="TextBox 13"/>
          <p:cNvSpPr txBox="1"/>
          <p:nvPr/>
        </p:nvSpPr>
        <p:spPr>
          <a:xfrm>
            <a:off x="285750" y="4286250"/>
            <a:ext cx="1928813" cy="584200"/>
          </a:xfrm>
          <a:prstGeom prst="rect">
            <a:avLst/>
          </a:prstGeom>
          <a:solidFill>
            <a:schemeClr val="accent6">
              <a:lumMod val="20000"/>
              <a:lumOff val="80000"/>
            </a:schemeClr>
          </a:solidFill>
          <a:ln>
            <a:solidFill>
              <a:schemeClr val="accent2">
                <a:lumMod val="50000"/>
              </a:schemeClr>
            </a:solidFill>
          </a:ln>
        </p:spPr>
        <p:txBody>
          <a:bodyPr>
            <a:spAutoFit/>
          </a:bodyPr>
          <a:lstStyle/>
          <a:p>
            <a:pPr algn="ctr" fontAlgn="auto">
              <a:spcBef>
                <a:spcPts val="0"/>
              </a:spcBef>
              <a:spcAft>
                <a:spcPts val="0"/>
              </a:spcAft>
              <a:defRPr/>
            </a:pPr>
            <a:r>
              <a:rPr lang="ru-RU" sz="3200" dirty="0">
                <a:latin typeface="a_AlgeriusBlw" pitchFamily="82" charset="-52"/>
              </a:rPr>
              <a:t>гусли</a:t>
            </a:r>
          </a:p>
        </p:txBody>
      </p:sp>
      <p:pic>
        <p:nvPicPr>
          <p:cNvPr id="10" name="Д.Руссос. гитара.mp3">
            <a:hlinkClick r:id="" action="ppaction://media"/>
          </p:cNvPr>
          <p:cNvPicPr>
            <a:picLocks noRot="1" noChangeAspect="1"/>
          </p:cNvPicPr>
          <p:nvPr>
            <a:audioFile r:link="rId1"/>
          </p:nvPr>
        </p:nvPicPr>
        <p:blipFill>
          <a:blip r:embed="rId8"/>
          <a:srcRect/>
          <a:stretch>
            <a:fillRect/>
          </a:stretch>
        </p:blipFill>
        <p:spPr bwMode="auto">
          <a:xfrm>
            <a:off x="6143625" y="5643563"/>
            <a:ext cx="428625" cy="428625"/>
          </a:xfrm>
          <a:prstGeom prst="rect">
            <a:avLst/>
          </a:prstGeom>
          <a:noFill/>
          <a:ln w="9525">
            <a:noFill/>
            <a:miter lim="800000"/>
            <a:headEnd/>
            <a:tailEnd/>
          </a:ln>
        </p:spPr>
      </p:pic>
      <p:sp>
        <p:nvSpPr>
          <p:cNvPr id="15" name="TextBox 14"/>
          <p:cNvSpPr txBox="1"/>
          <p:nvPr/>
        </p:nvSpPr>
        <p:spPr>
          <a:xfrm>
            <a:off x="6500826" y="5572140"/>
            <a:ext cx="2643174" cy="615553"/>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sz="1700" b="1" dirty="0" err="1">
                <a:latin typeface="+mn-lt"/>
              </a:rPr>
              <a:t>Д.Руссос</a:t>
            </a:r>
            <a:endParaRPr lang="ru-RU" sz="1700" b="1" dirty="0">
              <a:latin typeface="+mn-lt"/>
            </a:endParaRPr>
          </a:p>
          <a:p>
            <a:pPr algn="ctr" fontAlgn="auto">
              <a:spcBef>
                <a:spcPts val="0"/>
              </a:spcBef>
              <a:spcAft>
                <a:spcPts val="0"/>
              </a:spcAft>
              <a:defRPr/>
            </a:pPr>
            <a:r>
              <a:rPr lang="ru-RU" sz="1700" b="1" dirty="0">
                <a:latin typeface="+mn-lt"/>
              </a:rPr>
              <a:t>«От сувенира к сувениру»</a:t>
            </a:r>
          </a:p>
        </p:txBody>
      </p:sp>
      <p:pic>
        <p:nvPicPr>
          <p:cNvPr id="16" name="vsemir_s_-_gusli_-_naigrysh.mp3">
            <a:hlinkClick r:id="" action="ppaction://media"/>
          </p:cNvPr>
          <p:cNvPicPr>
            <a:picLocks noRot="1" noChangeAspect="1"/>
          </p:cNvPicPr>
          <p:nvPr>
            <a:audioFile r:link="rId2"/>
          </p:nvPr>
        </p:nvPicPr>
        <p:blipFill>
          <a:blip r:embed="rId9"/>
          <a:srcRect/>
          <a:stretch>
            <a:fillRect/>
          </a:stretch>
        </p:blipFill>
        <p:spPr bwMode="auto">
          <a:xfrm>
            <a:off x="285750" y="5019675"/>
            <a:ext cx="428625" cy="428625"/>
          </a:xfrm>
          <a:prstGeom prst="rect">
            <a:avLst/>
          </a:prstGeom>
          <a:noFill/>
          <a:ln w="9525">
            <a:noFill/>
            <a:miter lim="800000"/>
            <a:headEnd/>
            <a:tailEnd/>
          </a:ln>
        </p:spPr>
      </p:pic>
      <p:sp>
        <p:nvSpPr>
          <p:cNvPr id="17" name="TextBox 16"/>
          <p:cNvSpPr txBox="1"/>
          <p:nvPr/>
        </p:nvSpPr>
        <p:spPr>
          <a:xfrm>
            <a:off x="357158" y="5643578"/>
            <a:ext cx="1357322" cy="646331"/>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b="1" dirty="0">
                <a:latin typeface="+mn-lt"/>
              </a:rPr>
              <a:t>Гусли </a:t>
            </a:r>
          </a:p>
          <a:p>
            <a:pPr algn="ctr" fontAlgn="auto">
              <a:spcBef>
                <a:spcPts val="0"/>
              </a:spcBef>
              <a:spcAft>
                <a:spcPts val="0"/>
              </a:spcAft>
              <a:defRPr/>
            </a:pPr>
            <a:r>
              <a:rPr lang="ru-RU" b="1" dirty="0">
                <a:latin typeface="+mn-lt"/>
              </a:rPr>
              <a:t>Наигрыш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1256" fill="hold"/>
                                        <p:tgtEl>
                                          <p:spTgt spid="10"/>
                                        </p:tgtEl>
                                      </p:cBhvr>
                                    </p:cmd>
                                  </p:childTnLst>
                                </p:cTn>
                              </p:par>
                            </p:childTnLst>
                          </p:cTn>
                        </p:par>
                      </p:childTnLst>
                    </p:cTn>
                  </p:par>
                </p:childTnLst>
              </p:cTn>
              <p:nextCondLst>
                <p:cond evt="onClick" delay="0">
                  <p:tgtEl>
                    <p:spTgt spid="1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2266" fill="hold"/>
                                        <p:tgtEl>
                                          <p:spTgt spid="16"/>
                                        </p:tgtEl>
                                      </p:cBhvr>
                                    </p:cmd>
                                  </p:childTnLst>
                                </p:cTn>
                              </p:par>
                            </p:childTnLst>
                          </p:cTn>
                        </p:par>
                      </p:childTnLst>
                    </p:cTn>
                  </p:par>
                </p:childTnLst>
              </p:cTn>
              <p:nextCondLst>
                <p:cond evt="onClick" delay="0">
                  <p:tgtEl>
                    <p:spTgt spid="16"/>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Содержимое 3" descr="Рисунок6.jpg"/>
          <p:cNvPicPr>
            <a:picLocks noGrp="1" noChangeAspect="1"/>
          </p:cNvPicPr>
          <p:nvPr>
            <p:ph idx="1"/>
          </p:nvPr>
        </p:nvPicPr>
        <p:blipFill>
          <a:blip r:embed="rId3"/>
          <a:srcRect/>
          <a:stretch>
            <a:fillRect/>
          </a:stretch>
        </p:blipFill>
        <p:spPr>
          <a:xfrm>
            <a:off x="-7938" y="-6350"/>
            <a:ext cx="9151938" cy="6864350"/>
          </a:xfrm>
        </p:spPr>
      </p:pic>
      <p:sp>
        <p:nvSpPr>
          <p:cNvPr id="5" name="Заголовок 4"/>
          <p:cNvSpPr>
            <a:spLocks noGrp="1"/>
          </p:cNvSpPr>
          <p:nvPr>
            <p:ph type="title"/>
          </p:nvPr>
        </p:nvSpPr>
        <p:spPr>
          <a:xfrm>
            <a:off x="457200" y="273050"/>
            <a:ext cx="3008313" cy="655638"/>
          </a:xfrm>
        </p:spPr>
        <p:txBody>
          <a:bodyPr rtlCol="0">
            <a:no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домра</a:t>
            </a:r>
            <a:endParaRPr lang="ru-RU" sz="4000" b="0" dirty="0">
              <a:solidFill>
                <a:schemeClr val="accent2">
                  <a:lumMod val="50000"/>
                </a:schemeClr>
              </a:solidFill>
              <a:latin typeface="a_AlgeriusBlw" pitchFamily="82" charset="-52"/>
            </a:endParaRPr>
          </a:p>
        </p:txBody>
      </p:sp>
      <p:sp>
        <p:nvSpPr>
          <p:cNvPr id="24579" name="Текст 5"/>
          <p:cNvSpPr>
            <a:spLocks noGrp="1"/>
          </p:cNvSpPr>
          <p:nvPr>
            <p:ph type="body" sz="half" idx="2"/>
          </p:nvPr>
        </p:nvSpPr>
        <p:spPr>
          <a:xfrm>
            <a:off x="142875" y="928688"/>
            <a:ext cx="4357688" cy="5286375"/>
          </a:xfrm>
        </p:spPr>
        <p:txBody>
          <a:bodyPr/>
          <a:lstStyle/>
          <a:p>
            <a:pPr eaLnBrk="1" hangingPunct="1"/>
            <a:r>
              <a:rPr lang="ru-RU" sz="2000" b="1" smtClean="0"/>
              <a:t>Домра</a:t>
            </a:r>
            <a:r>
              <a:rPr lang="ru-RU" sz="1800" smtClean="0"/>
              <a:t> – струнный щипковый инструмент. Предки домры были известны ещё в </a:t>
            </a:r>
            <a:r>
              <a:rPr lang="en-US" sz="1800" smtClean="0"/>
              <a:t>IV</a:t>
            </a:r>
            <a:r>
              <a:rPr lang="ru-RU" sz="1800" smtClean="0"/>
              <a:t> в. до н.э. в Древней Ассирии. Инструмент назывался «танбур». Домра была одним из любимых инструментов скоморохов – бродячих актёров и музыкантов. К концу </a:t>
            </a:r>
            <a:r>
              <a:rPr lang="en-US" sz="1800" smtClean="0"/>
              <a:t>XVII </a:t>
            </a:r>
            <a:r>
              <a:rPr lang="ru-RU" sz="1800" smtClean="0"/>
              <a:t>века домра вышла из употребления. В 1895 году в Вятской губернии обнаружили небольшой струнный инструмент с овальным корпусом, он попал в руки В.В.Андреева, который в ту пору занимался восстановлением старинных народных музыкальных инструментов. Он разработал и сконструировал целое семейство трёхструнных домр, создав из них (совместно с балалайками и гуслями) первый оркестр русских народных инструментов. </a:t>
            </a:r>
          </a:p>
        </p:txBody>
      </p:sp>
      <p:pic>
        <p:nvPicPr>
          <p:cNvPr id="8" name="Рисунок 7" descr="Domra.jpg"/>
          <p:cNvPicPr>
            <a:picLocks noChangeAspect="1"/>
          </p:cNvPicPr>
          <p:nvPr/>
        </p:nvPicPr>
        <p:blipFill>
          <a:blip r:embed="rId4"/>
          <a:srcRect l="8593" t="13541" r="17969"/>
          <a:stretch>
            <a:fillRect/>
          </a:stretch>
        </p:blipFill>
        <p:spPr>
          <a:xfrm>
            <a:off x="4429124" y="571480"/>
            <a:ext cx="3829248" cy="338113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Рисунок 6" descr="ETNO_DOMRA.jpg"/>
          <p:cNvPicPr>
            <a:picLocks noChangeAspect="1"/>
          </p:cNvPicPr>
          <p:nvPr/>
        </p:nvPicPr>
        <p:blipFill>
          <a:blip r:embed="rId5"/>
          <a:srcRect/>
          <a:stretch>
            <a:fillRect/>
          </a:stretch>
        </p:blipFill>
        <p:spPr>
          <a:xfrm>
            <a:off x="6215074" y="3357562"/>
            <a:ext cx="2500330" cy="267004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0" fill="hold"/>
                                        <p:tgtEl>
                                          <p:spTgt spid="7"/>
                                        </p:tgtEl>
                                        <p:attrNameLst>
                                          <p:attrName>ppt_x</p:attrName>
                                        </p:attrNameLst>
                                      </p:cBhvr>
                                      <p:tavLst>
                                        <p:tav tm="0">
                                          <p:val>
                                            <p:strVal val="#ppt_x"/>
                                          </p:val>
                                        </p:tav>
                                        <p:tav tm="100000">
                                          <p:val>
                                            <p:strVal val="#ppt_x"/>
                                          </p:val>
                                        </p:tav>
                                      </p:tavLst>
                                    </p:anim>
                                    <p:anim calcmode="lin" valueType="num">
                                      <p:cBhvr additive="base">
                                        <p:cTn id="16"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Содержимое 3" descr="Рисунок6.jpg"/>
          <p:cNvPicPr>
            <a:picLocks noGrp="1" noChangeAspect="1"/>
          </p:cNvPicPr>
          <p:nvPr>
            <p:ph idx="1"/>
          </p:nvPr>
        </p:nvPicPr>
        <p:blipFill>
          <a:blip r:embed="rId3"/>
          <a:srcRect/>
          <a:stretch>
            <a:fillRect/>
          </a:stretch>
        </p:blipFill>
        <p:spPr>
          <a:xfrm>
            <a:off x="-7938" y="-6350"/>
            <a:ext cx="9151938" cy="6864350"/>
          </a:xfrm>
        </p:spPr>
      </p:pic>
      <p:pic>
        <p:nvPicPr>
          <p:cNvPr id="7" name="Рисунок 6" descr="music.jpg"/>
          <p:cNvPicPr>
            <a:picLocks noChangeAspect="1"/>
          </p:cNvPicPr>
          <p:nvPr/>
        </p:nvPicPr>
        <p:blipFill>
          <a:blip r:embed="rId4"/>
          <a:srcRect b="3846"/>
          <a:stretch>
            <a:fillRect/>
          </a:stretch>
        </p:blipFill>
        <p:spPr>
          <a:xfrm>
            <a:off x="3071802" y="357166"/>
            <a:ext cx="5907148" cy="39290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Заголовок 4"/>
          <p:cNvSpPr>
            <a:spLocks noGrp="1"/>
          </p:cNvSpPr>
          <p:nvPr>
            <p:ph type="title"/>
          </p:nvPr>
        </p:nvSpPr>
        <p:spPr>
          <a:xfrm>
            <a:off x="142875" y="357188"/>
            <a:ext cx="2428875" cy="727075"/>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зурна</a:t>
            </a:r>
            <a:endParaRPr lang="ru-RU" sz="4000" b="0" dirty="0">
              <a:solidFill>
                <a:schemeClr val="accent2">
                  <a:lumMod val="50000"/>
                </a:schemeClr>
              </a:solidFill>
              <a:latin typeface="a_AlgeriusBlw" pitchFamily="82" charset="-52"/>
            </a:endParaRPr>
          </a:p>
        </p:txBody>
      </p:sp>
      <p:sp>
        <p:nvSpPr>
          <p:cNvPr id="6" name="Текст 5"/>
          <p:cNvSpPr>
            <a:spLocks noGrp="1"/>
          </p:cNvSpPr>
          <p:nvPr>
            <p:ph type="body" sz="half" idx="2"/>
          </p:nvPr>
        </p:nvSpPr>
        <p:spPr>
          <a:xfrm>
            <a:off x="214313" y="4572000"/>
            <a:ext cx="8572500" cy="1714500"/>
          </a:xfrm>
        </p:spPr>
        <p:txBody>
          <a:bodyPr rtlCol="0">
            <a:normAutofit/>
          </a:bodyPr>
          <a:lstStyle/>
          <a:p>
            <a:pPr eaLnBrk="1" fontAlgn="auto" hangingPunct="1">
              <a:spcAft>
                <a:spcPts val="0"/>
              </a:spcAft>
              <a:buFont typeface="Arial" pitchFamily="34" charset="0"/>
              <a:buNone/>
              <a:defRPr/>
            </a:pPr>
            <a:r>
              <a:rPr lang="ru-RU" sz="1800" dirty="0" smtClean="0"/>
              <a:t>Этот древний инструмент, предшественник </a:t>
            </a:r>
            <a:r>
              <a:rPr lang="ru-RU" sz="1800" u="sng" dirty="0" smtClean="0">
                <a:solidFill>
                  <a:schemeClr val="tx1">
                    <a:lumMod val="95000"/>
                    <a:lumOff val="5000"/>
                  </a:schemeClr>
                </a:solidFill>
                <a:hlinkClick r:id="rId5"/>
              </a:rPr>
              <a:t>гобоя</a:t>
            </a:r>
            <a:r>
              <a:rPr lang="ru-RU" sz="1800" u="sng" dirty="0" smtClean="0">
                <a:solidFill>
                  <a:schemeClr val="tx1">
                    <a:lumMod val="95000"/>
                    <a:lumOff val="5000"/>
                  </a:schemeClr>
                </a:solidFill>
              </a:rPr>
              <a:t>,</a:t>
            </a:r>
            <a:r>
              <a:rPr lang="ru-RU" sz="1800" dirty="0" smtClean="0"/>
              <a:t> и сейчас широко известен в Армении и Грузии, Азербайджане и Дагестане, в Узбекистане и Таджикистане. </a:t>
            </a:r>
          </a:p>
          <a:p>
            <a:pPr eaLnBrk="1" fontAlgn="auto" hangingPunct="1">
              <a:spcAft>
                <a:spcPts val="0"/>
              </a:spcAft>
              <a:buFont typeface="Arial" pitchFamily="34" charset="0"/>
              <a:buNone/>
              <a:defRPr/>
            </a:pPr>
            <a:r>
              <a:rPr lang="ru-RU" sz="1800" dirty="0" smtClean="0"/>
              <a:t>Как правило, один зурначи (так называют исполнителя на зурне) играет мелодию, а другой вторит ему долгими протяжными звуками. Есть в этом ансамбле и третий музыкант: он выбивает сложный, прихотливый ритм на ударном инструменте.</a:t>
            </a:r>
          </a:p>
          <a:p>
            <a:pPr eaLnBrk="1" fontAlgn="auto" hangingPunct="1">
              <a:spcAft>
                <a:spcPts val="0"/>
              </a:spcAft>
              <a:buFont typeface="Arial" pitchFamily="34" charset="0"/>
              <a:buNone/>
              <a:defRPr/>
            </a:pPr>
            <a:endParaRPr lang="ru-RU" dirty="0"/>
          </a:p>
        </p:txBody>
      </p:sp>
      <p:sp>
        <p:nvSpPr>
          <p:cNvPr id="26629" name="TextBox 8"/>
          <p:cNvSpPr txBox="1">
            <a:spLocks noChangeArrowheads="1"/>
          </p:cNvSpPr>
          <p:nvPr/>
        </p:nvSpPr>
        <p:spPr bwMode="auto">
          <a:xfrm>
            <a:off x="142875" y="1000125"/>
            <a:ext cx="2714625" cy="3416300"/>
          </a:xfrm>
          <a:prstGeom prst="rect">
            <a:avLst/>
          </a:prstGeom>
          <a:noFill/>
          <a:ln w="9525">
            <a:noFill/>
            <a:miter lim="800000"/>
            <a:headEnd/>
            <a:tailEnd/>
          </a:ln>
        </p:spPr>
        <p:txBody>
          <a:bodyPr>
            <a:spAutoFit/>
          </a:bodyPr>
          <a:lstStyle/>
          <a:p>
            <a:r>
              <a:rPr lang="ru-RU" sz="2000" b="1">
                <a:latin typeface="Calibri" pitchFamily="34" charset="0"/>
              </a:rPr>
              <a:t>Зурна </a:t>
            </a:r>
            <a:r>
              <a:rPr lang="ru-RU">
                <a:latin typeface="Calibri" pitchFamily="34" charset="0"/>
              </a:rPr>
              <a:t>- деревянная трубка с раструбом и несколькими отверстиями на боковых стенках. Диапазон ее звучания невелик - около полутора октав, а тембр яркий и пронзительный. Поэтому играют на зурне обычно на открытом воздухе, сопровождая народные танцы.</a:t>
            </a:r>
          </a:p>
        </p:txBody>
      </p:sp>
      <p:pic>
        <p:nvPicPr>
          <p:cNvPr id="8" name="32-Sivas_halayi.mp3">
            <a:hlinkClick r:id="" action="ppaction://media"/>
          </p:cNvPr>
          <p:cNvPicPr>
            <a:picLocks noRot="1" noChangeAspect="1"/>
          </p:cNvPicPr>
          <p:nvPr>
            <a:audioFile r:link="rId1"/>
          </p:nvPr>
        </p:nvPicPr>
        <p:blipFill>
          <a:blip r:embed="rId6"/>
          <a:srcRect/>
          <a:stretch>
            <a:fillRect/>
          </a:stretch>
        </p:blipFill>
        <p:spPr bwMode="auto">
          <a:xfrm>
            <a:off x="2552700" y="500063"/>
            <a:ext cx="447675" cy="44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7841" fill="hold"/>
                                        <p:tgtEl>
                                          <p:spTgt spid="8"/>
                                        </p:tgtEl>
                                      </p:cBhvr>
                                    </p:cmd>
                                  </p:childTnLst>
                                </p:cTn>
                              </p:par>
                            </p:childTnLst>
                          </p:cTn>
                        </p:par>
                      </p:childTnLst>
                    </p:cTn>
                  </p:par>
                </p:childTnLst>
              </p:cTn>
              <p:nextCondLst>
                <p:cond evt="onClick" delay="0">
                  <p:tgtEl>
                    <p:spTgt spid="8"/>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Содержимое 5" descr="Рисунок6.jpg"/>
          <p:cNvPicPr>
            <a:picLocks noGrp="1" noChangeAspect="1"/>
          </p:cNvPicPr>
          <p:nvPr>
            <p:ph idx="1"/>
          </p:nvPr>
        </p:nvPicPr>
        <p:blipFill>
          <a:blip r:embed="rId3"/>
          <a:srcRect/>
          <a:stretch>
            <a:fillRect/>
          </a:stretch>
        </p:blipFill>
        <p:spPr>
          <a:xfrm>
            <a:off x="0" y="0"/>
            <a:ext cx="9144000" cy="6858000"/>
          </a:xfrm>
        </p:spPr>
      </p:pic>
      <p:sp>
        <p:nvSpPr>
          <p:cNvPr id="2" name="Заголовок 1"/>
          <p:cNvSpPr>
            <a:spLocks noGrp="1"/>
          </p:cNvSpPr>
          <p:nvPr>
            <p:ph type="title"/>
          </p:nvPr>
        </p:nvSpPr>
        <p:spPr>
          <a:xfrm>
            <a:off x="457200" y="273050"/>
            <a:ext cx="3008313" cy="798513"/>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кларнет</a:t>
            </a:r>
            <a:endParaRPr lang="ru-RU" sz="4000" b="0" dirty="0">
              <a:solidFill>
                <a:schemeClr val="accent2">
                  <a:lumMod val="50000"/>
                </a:schemeClr>
              </a:solidFill>
              <a:latin typeface="a_AlgeriusBlw" pitchFamily="82" charset="-52"/>
            </a:endParaRPr>
          </a:p>
        </p:txBody>
      </p:sp>
      <p:pic>
        <p:nvPicPr>
          <p:cNvPr id="5" name="Рисунок 4" descr="arm103773.jpg"/>
          <p:cNvPicPr>
            <a:picLocks noChangeAspect="1"/>
          </p:cNvPicPr>
          <p:nvPr/>
        </p:nvPicPr>
        <p:blipFill>
          <a:blip r:embed="rId4"/>
          <a:srcRect/>
          <a:stretch>
            <a:fillRect/>
          </a:stretch>
        </p:blipFill>
        <p:spPr bwMode="auto">
          <a:xfrm rot="443278">
            <a:off x="4643438" y="811213"/>
            <a:ext cx="3989387" cy="4000500"/>
          </a:xfrm>
          <a:prstGeom prst="rect">
            <a:avLst/>
          </a:prstGeom>
          <a:noFill/>
          <a:ln w="9525">
            <a:noFill/>
            <a:miter lim="800000"/>
            <a:headEnd/>
            <a:tailEnd/>
          </a:ln>
        </p:spPr>
      </p:pic>
      <p:sp>
        <p:nvSpPr>
          <p:cNvPr id="27652" name="Текст 3"/>
          <p:cNvSpPr>
            <a:spLocks noGrp="1"/>
          </p:cNvSpPr>
          <p:nvPr>
            <p:ph type="body" sz="half" idx="2"/>
          </p:nvPr>
        </p:nvSpPr>
        <p:spPr>
          <a:xfrm>
            <a:off x="285750" y="1143000"/>
            <a:ext cx="4786313" cy="4983163"/>
          </a:xfrm>
        </p:spPr>
        <p:txBody>
          <a:bodyPr/>
          <a:lstStyle/>
          <a:p>
            <a:pPr eaLnBrk="1" hangingPunct="1"/>
            <a:r>
              <a:rPr lang="ru-RU" sz="2000" b="1" smtClean="0"/>
              <a:t>Кларнет</a:t>
            </a:r>
            <a:r>
              <a:rPr lang="ru-RU" sz="1800" smtClean="0"/>
              <a:t> вместе с флейтой, гобоем и фаготом входит в группу деревянных духовых инструментов симфонического оркестра. Изготовляют кларнет из твёрдых пород  дерева (пальмовое, самшит), а также из эбонита и пластмассы. Появился кларнет ок. 300 лет назад, когда нюрнбергский мастер Деннер усовершенствовал старинную французскую свирель шалюмо. По словам Г.Берлиоза, «кларнет  - скрипка среди деревянных духовых инструментов». Звук его ясный (отсюда название кларнета, от латинского «кларус» – «ясный»), светлый, очень гибкий и выразительный.</a:t>
            </a:r>
          </a:p>
          <a:p>
            <a:pPr eaLnBrk="1" hangingPunct="1"/>
            <a:r>
              <a:rPr lang="ru-RU" sz="1800" smtClean="0"/>
              <a:t>В передаче чувств он может соперничать с любым струнным инструментом. Поэтому кларнет часто звучит в музыке композиторов-романтиков.</a:t>
            </a:r>
          </a:p>
        </p:txBody>
      </p:sp>
      <p:pic>
        <p:nvPicPr>
          <p:cNvPr id="9" name="11.mp3">
            <a:hlinkClick r:id="" action="ppaction://media"/>
          </p:cNvPr>
          <p:cNvPicPr>
            <a:picLocks noRot="1" noChangeAspect="1"/>
          </p:cNvPicPr>
          <p:nvPr>
            <a:audioFile r:link="rId1"/>
          </p:nvPr>
        </p:nvPicPr>
        <p:blipFill>
          <a:blip r:embed="rId5"/>
          <a:srcRect/>
          <a:stretch>
            <a:fillRect/>
          </a:stretch>
        </p:blipFill>
        <p:spPr bwMode="auto">
          <a:xfrm>
            <a:off x="5929313" y="4162425"/>
            <a:ext cx="642937" cy="64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49965" fill="hold"/>
                                        <p:tgtEl>
                                          <p:spTgt spid="9"/>
                                        </p:tgtEl>
                                      </p:cBhvr>
                                    </p:cmd>
                                  </p:childTnLst>
                                </p:cTn>
                              </p:par>
                            </p:childTnLst>
                          </p:cTn>
                        </p:par>
                      </p:childTnLst>
                    </p:cTn>
                  </p:par>
                </p:childTnLst>
              </p:cTn>
              <p:nextCondLst>
                <p:cond evt="onClick" delay="0">
                  <p:tgtEl>
                    <p:spTgt spid="9"/>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Содержимое 5" descr="Рисунок6.jpg"/>
          <p:cNvPicPr>
            <a:picLocks noGrp="1" noChangeAspect="1"/>
          </p:cNvPicPr>
          <p:nvPr>
            <p:ph sz="half" idx="2"/>
          </p:nvPr>
        </p:nvPicPr>
        <p:blipFill>
          <a:blip r:embed="rId4"/>
          <a:srcRect/>
          <a:stretch>
            <a:fillRect/>
          </a:stretch>
        </p:blipFill>
        <p:spPr>
          <a:xfrm>
            <a:off x="0" y="7938"/>
            <a:ext cx="9144000" cy="6858000"/>
          </a:xfrm>
        </p:spPr>
      </p:pic>
      <p:sp>
        <p:nvSpPr>
          <p:cNvPr id="7" name="Текст 6"/>
          <p:cNvSpPr>
            <a:spLocks noGrp="1"/>
          </p:cNvSpPr>
          <p:nvPr>
            <p:ph type="body" idx="1"/>
          </p:nvPr>
        </p:nvSpPr>
        <p:spPr>
          <a:xfrm>
            <a:off x="285750" y="428625"/>
            <a:ext cx="4040188" cy="571500"/>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клавесин</a:t>
            </a:r>
            <a:endParaRPr lang="ru-RU" sz="4000" b="0" dirty="0">
              <a:solidFill>
                <a:schemeClr val="accent2">
                  <a:lumMod val="50000"/>
                </a:schemeClr>
              </a:solidFill>
              <a:latin typeface="a_AlgeriusBlw" pitchFamily="82" charset="-52"/>
            </a:endParaRPr>
          </a:p>
        </p:txBody>
      </p:sp>
      <p:sp>
        <p:nvSpPr>
          <p:cNvPr id="8" name="Текст 7"/>
          <p:cNvSpPr>
            <a:spLocks noGrp="1"/>
          </p:cNvSpPr>
          <p:nvPr>
            <p:ph type="body" sz="quarter" idx="3"/>
          </p:nvPr>
        </p:nvSpPr>
        <p:spPr>
          <a:xfrm>
            <a:off x="4714875" y="500063"/>
            <a:ext cx="4041775" cy="500062"/>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ксилофон</a:t>
            </a:r>
            <a:endParaRPr lang="ru-RU" sz="4000" b="0" dirty="0">
              <a:solidFill>
                <a:schemeClr val="accent2">
                  <a:lumMod val="50000"/>
                </a:schemeClr>
              </a:solidFill>
              <a:latin typeface="a_AlgeriusBlw" pitchFamily="82" charset="-52"/>
            </a:endParaRPr>
          </a:p>
        </p:txBody>
      </p:sp>
      <p:pic>
        <p:nvPicPr>
          <p:cNvPr id="10" name="Содержимое 9" descr="tumblr_kso9408b971qzcigmo1_500.jpg"/>
          <p:cNvPicPr>
            <a:picLocks noGrp="1" noChangeAspect="1"/>
          </p:cNvPicPr>
          <p:nvPr>
            <p:ph sz="quarter" idx="4"/>
          </p:nvPr>
        </p:nvPicPr>
        <p:blipFill>
          <a:blip r:embed="rId5"/>
          <a:stretch>
            <a:fillRect/>
          </a:stretch>
        </p:blipFill>
        <p:spPr>
          <a:xfrm>
            <a:off x="785786" y="1071546"/>
            <a:ext cx="3217661" cy="3951288"/>
          </a:xfrm>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Рисунок 10" descr="43513989_1860_big.jpg"/>
          <p:cNvPicPr>
            <a:picLocks noChangeAspect="1"/>
          </p:cNvPicPr>
          <p:nvPr/>
        </p:nvPicPr>
        <p:blipFill>
          <a:blip r:embed="rId6"/>
          <a:srcRect l="9428" t="5509" r="6356" b="6038"/>
          <a:stretch>
            <a:fillRect/>
          </a:stretch>
        </p:blipFill>
        <p:spPr>
          <a:xfrm>
            <a:off x="4575572" y="1142984"/>
            <a:ext cx="4354146" cy="32861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клавесин mp3.mp3">
            <a:hlinkClick r:id="" action="ppaction://media"/>
          </p:cNvPr>
          <p:cNvPicPr>
            <a:picLocks noRot="1" noChangeAspect="1"/>
          </p:cNvPicPr>
          <p:nvPr>
            <a:audioFile r:link="rId1"/>
          </p:nvPr>
        </p:nvPicPr>
        <p:blipFill>
          <a:blip r:embed="rId7"/>
          <a:srcRect/>
          <a:stretch>
            <a:fillRect/>
          </a:stretch>
        </p:blipFill>
        <p:spPr bwMode="auto">
          <a:xfrm>
            <a:off x="266700" y="4429125"/>
            <a:ext cx="519113" cy="519113"/>
          </a:xfrm>
          <a:prstGeom prst="rect">
            <a:avLst/>
          </a:prstGeom>
          <a:noFill/>
          <a:ln w="9525">
            <a:noFill/>
            <a:miter lim="800000"/>
            <a:headEnd/>
            <a:tailEnd/>
          </a:ln>
        </p:spPr>
      </p:pic>
      <p:pic>
        <p:nvPicPr>
          <p:cNvPr id="14" name="s6818.mp3">
            <a:hlinkClick r:id="" action="ppaction://media"/>
          </p:cNvPr>
          <p:cNvPicPr>
            <a:picLocks noRot="1" noChangeAspect="1"/>
          </p:cNvPicPr>
          <p:nvPr>
            <a:audioFile r:link="rId2"/>
          </p:nvPr>
        </p:nvPicPr>
        <p:blipFill>
          <a:blip r:embed="rId8"/>
          <a:srcRect/>
          <a:stretch>
            <a:fillRect/>
          </a:stretch>
        </p:blipFill>
        <p:spPr bwMode="auto">
          <a:xfrm>
            <a:off x="6286500" y="3929063"/>
            <a:ext cx="500063" cy="500062"/>
          </a:xfrm>
          <a:prstGeom prst="rect">
            <a:avLst/>
          </a:prstGeom>
          <a:noFill/>
          <a:ln w="9525">
            <a:noFill/>
            <a:miter lim="800000"/>
            <a:headEnd/>
            <a:tailEnd/>
          </a:ln>
        </p:spPr>
      </p:pic>
      <p:sp>
        <p:nvSpPr>
          <p:cNvPr id="28680" name="TextBox 14"/>
          <p:cNvSpPr txBox="1">
            <a:spLocks noChangeArrowheads="1"/>
          </p:cNvSpPr>
          <p:nvPr/>
        </p:nvSpPr>
        <p:spPr bwMode="auto">
          <a:xfrm>
            <a:off x="142875" y="5143500"/>
            <a:ext cx="4357688" cy="1231900"/>
          </a:xfrm>
          <a:prstGeom prst="rect">
            <a:avLst/>
          </a:prstGeom>
          <a:noFill/>
          <a:ln w="9525">
            <a:noFill/>
            <a:miter lim="800000"/>
            <a:headEnd/>
            <a:tailEnd/>
          </a:ln>
        </p:spPr>
        <p:txBody>
          <a:bodyPr>
            <a:spAutoFit/>
          </a:bodyPr>
          <a:lstStyle/>
          <a:p>
            <a:r>
              <a:rPr lang="ru-RU" sz="2000" b="1">
                <a:latin typeface="Calibri" pitchFamily="34" charset="0"/>
              </a:rPr>
              <a:t>Клавесин</a:t>
            </a:r>
            <a:r>
              <a:rPr lang="ru-RU">
                <a:latin typeface="Calibri" pitchFamily="34" charset="0"/>
              </a:rPr>
              <a:t> - клавишный музыкальный инструмент, металлические струны которого защипываются плектром из пера или кожи.  </a:t>
            </a:r>
          </a:p>
        </p:txBody>
      </p:sp>
      <p:sp>
        <p:nvSpPr>
          <p:cNvPr id="28681" name="TextBox 15"/>
          <p:cNvSpPr txBox="1">
            <a:spLocks noChangeArrowheads="1"/>
          </p:cNvSpPr>
          <p:nvPr/>
        </p:nvSpPr>
        <p:spPr bwMode="auto">
          <a:xfrm>
            <a:off x="4572000" y="4778375"/>
            <a:ext cx="4357688" cy="1508125"/>
          </a:xfrm>
          <a:prstGeom prst="rect">
            <a:avLst/>
          </a:prstGeom>
          <a:noFill/>
          <a:ln w="9525">
            <a:noFill/>
            <a:miter lim="800000"/>
            <a:headEnd/>
            <a:tailEnd/>
          </a:ln>
        </p:spPr>
        <p:txBody>
          <a:bodyPr>
            <a:spAutoFit/>
          </a:bodyPr>
          <a:lstStyle/>
          <a:p>
            <a:r>
              <a:rPr lang="ru-RU" sz="2000" b="1">
                <a:latin typeface="Calibri" pitchFamily="34" charset="0"/>
              </a:rPr>
              <a:t>Ксилофон</a:t>
            </a:r>
            <a:r>
              <a:rPr lang="ru-RU">
                <a:latin typeface="Calibri" pitchFamily="34" charset="0"/>
              </a:rPr>
              <a:t> (от греческого «ксило» – «дерево» и «фон» – «звук») – ударный самозвучащий музыкальный инструмент, состоящий из деревянных брусочков с различными по высоте звуками.</a:t>
            </a:r>
          </a:p>
        </p:txBody>
      </p:sp>
      <p:sp>
        <p:nvSpPr>
          <p:cNvPr id="13" name="TextBox 12"/>
          <p:cNvSpPr txBox="1"/>
          <p:nvPr/>
        </p:nvSpPr>
        <p:spPr>
          <a:xfrm>
            <a:off x="7143768" y="3857628"/>
            <a:ext cx="1643074" cy="646331"/>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dirty="0">
                <a:latin typeface="+mn-lt"/>
              </a:rPr>
              <a:t>И.Дунаевский</a:t>
            </a:r>
          </a:p>
          <a:p>
            <a:pPr algn="ctr" fontAlgn="auto">
              <a:spcBef>
                <a:spcPts val="0"/>
              </a:spcBef>
              <a:spcAft>
                <a:spcPts val="0"/>
              </a:spcAft>
              <a:defRPr/>
            </a:pPr>
            <a:r>
              <a:rPr lang="ru-RU" dirty="0">
                <a:latin typeface="+mn-lt"/>
              </a:rPr>
              <a:t>«Полька»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7913" fill="hold"/>
                                        <p:tgtEl>
                                          <p:spTgt spid="12"/>
                                        </p:tgtEl>
                                      </p:cBhvr>
                                    </p:cmd>
                                  </p:childTnLst>
                                </p:cTn>
                              </p:par>
                            </p:childTnLst>
                          </p:cTn>
                        </p:par>
                      </p:childTnLst>
                    </p:cTn>
                  </p:par>
                </p:childTnLst>
              </p:cTn>
              <p:nextCondLst>
                <p:cond evt="onClick" delay="0">
                  <p:tgtEl>
                    <p:spTgt spid="12"/>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4964" fill="hold"/>
                                        <p:tgtEl>
                                          <p:spTgt spid="14"/>
                                        </p:tgtEl>
                                      </p:cBhvr>
                                    </p:cmd>
                                  </p:childTnLst>
                                </p:cTn>
                              </p:par>
                            </p:childTnLst>
                          </p:cTn>
                        </p:par>
                      </p:childTnLst>
                    </p:cTn>
                  </p:par>
                </p:childTnLst>
              </p:cTn>
              <p:nextCondLst>
                <p:cond evt="onClick" delay="0">
                  <p:tgtEl>
                    <p:spTgt spid="14"/>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Содержимое 5" descr="Рисунок6.jpg"/>
          <p:cNvPicPr>
            <a:picLocks noGrp="1" noChangeAspect="1"/>
          </p:cNvPicPr>
          <p:nvPr>
            <p:ph sz="half" idx="2"/>
          </p:nvPr>
        </p:nvPicPr>
        <p:blipFill>
          <a:blip r:embed="rId3"/>
          <a:srcRect/>
          <a:stretch>
            <a:fillRect/>
          </a:stretch>
        </p:blipFill>
        <p:spPr>
          <a:xfrm>
            <a:off x="0" y="7938"/>
            <a:ext cx="9144000" cy="6858000"/>
          </a:xfrm>
        </p:spPr>
      </p:pic>
      <p:sp>
        <p:nvSpPr>
          <p:cNvPr id="8" name="Текст 7"/>
          <p:cNvSpPr>
            <a:spLocks noGrp="1"/>
          </p:cNvSpPr>
          <p:nvPr>
            <p:ph type="body" sz="quarter" idx="3"/>
          </p:nvPr>
        </p:nvSpPr>
        <p:spPr>
          <a:xfrm>
            <a:off x="4714875" y="428625"/>
            <a:ext cx="4041775" cy="639763"/>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лютня</a:t>
            </a:r>
            <a:endParaRPr lang="ru-RU" sz="4000" b="0" dirty="0">
              <a:solidFill>
                <a:schemeClr val="accent2">
                  <a:lumMod val="50000"/>
                </a:schemeClr>
              </a:solidFill>
              <a:latin typeface="a_AlgeriusBlw" pitchFamily="82" charset="-52"/>
            </a:endParaRPr>
          </a:p>
        </p:txBody>
      </p:sp>
      <p:pic>
        <p:nvPicPr>
          <p:cNvPr id="11" name="Содержимое 10" descr="1235722885dbb3.jpg"/>
          <p:cNvPicPr>
            <a:picLocks noGrp="1" noChangeAspect="1"/>
          </p:cNvPicPr>
          <p:nvPr>
            <p:ph sz="quarter" idx="4"/>
          </p:nvPr>
        </p:nvPicPr>
        <p:blipFill>
          <a:blip r:embed="rId4"/>
          <a:stretch>
            <a:fillRect/>
          </a:stretch>
        </p:blipFill>
        <p:spPr>
          <a:xfrm>
            <a:off x="1643042" y="142852"/>
            <a:ext cx="2938277" cy="2357454"/>
          </a:xfrm>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9700" name="TextBox 9"/>
          <p:cNvSpPr txBox="1">
            <a:spLocks noChangeArrowheads="1"/>
          </p:cNvSpPr>
          <p:nvPr/>
        </p:nvSpPr>
        <p:spPr bwMode="auto">
          <a:xfrm>
            <a:off x="214313" y="2500313"/>
            <a:ext cx="4286250" cy="3970337"/>
          </a:xfrm>
          <a:prstGeom prst="rect">
            <a:avLst/>
          </a:prstGeom>
          <a:noFill/>
          <a:ln w="9525">
            <a:noFill/>
            <a:miter lim="800000"/>
            <a:headEnd/>
            <a:tailEnd/>
          </a:ln>
        </p:spPr>
        <p:txBody>
          <a:bodyPr>
            <a:spAutoFit/>
          </a:bodyPr>
          <a:lstStyle/>
          <a:p>
            <a:r>
              <a:rPr lang="ru-RU" b="1">
                <a:latin typeface="Calibri" pitchFamily="34" charset="0"/>
              </a:rPr>
              <a:t>ЛИРА, </a:t>
            </a:r>
            <a:r>
              <a:rPr lang="ru-RU">
                <a:latin typeface="Calibri" pitchFamily="34" charset="0"/>
              </a:rPr>
              <a:t>струнный музыкальный инструмент в форме хомута с двумя изогнутыми стойками. Возникнув в доисторические времена на Ближнем Востоке, лира была одним из главных инструментов у евреев, а позднее у греков и римлян. Инструмент служил для сопровождения пению и как сольный инструмент. С закатом греко-римской цивилизации область распространения лиры переместилась в Северную Европу.  В наше время только финны, а также их сибирские родственники ханты и манси используют лиру. </a:t>
            </a:r>
          </a:p>
        </p:txBody>
      </p:sp>
      <p:sp>
        <p:nvSpPr>
          <p:cNvPr id="7" name="Текст 6"/>
          <p:cNvSpPr>
            <a:spLocks noGrp="1"/>
          </p:cNvSpPr>
          <p:nvPr>
            <p:ph type="body" idx="1"/>
          </p:nvPr>
        </p:nvSpPr>
        <p:spPr>
          <a:xfrm>
            <a:off x="142875" y="1571625"/>
            <a:ext cx="1785938" cy="639763"/>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лира</a:t>
            </a:r>
            <a:endParaRPr lang="ru-RU" sz="4000" b="0" dirty="0">
              <a:solidFill>
                <a:schemeClr val="accent2">
                  <a:lumMod val="50000"/>
                </a:schemeClr>
              </a:solidFill>
              <a:latin typeface="a_AlgeriusBlw" pitchFamily="82" charset="-52"/>
            </a:endParaRPr>
          </a:p>
        </p:txBody>
      </p:sp>
      <p:sp>
        <p:nvSpPr>
          <p:cNvPr id="29702" name="TextBox 11"/>
          <p:cNvSpPr txBox="1">
            <a:spLocks noChangeArrowheads="1"/>
          </p:cNvSpPr>
          <p:nvPr/>
        </p:nvSpPr>
        <p:spPr bwMode="auto">
          <a:xfrm>
            <a:off x="4857750" y="1285875"/>
            <a:ext cx="4286250" cy="369888"/>
          </a:xfrm>
          <a:prstGeom prst="rect">
            <a:avLst/>
          </a:prstGeom>
          <a:noFill/>
          <a:ln w="9525">
            <a:noFill/>
            <a:miter lim="800000"/>
            <a:headEnd/>
            <a:tailEnd/>
          </a:ln>
        </p:spPr>
        <p:txBody>
          <a:bodyPr>
            <a:spAutoFit/>
          </a:bodyPr>
          <a:lstStyle/>
          <a:p>
            <a:endParaRPr lang="ru-RU">
              <a:latin typeface="Calibri" pitchFamily="34" charset="0"/>
            </a:endParaRPr>
          </a:p>
        </p:txBody>
      </p:sp>
      <p:sp>
        <p:nvSpPr>
          <p:cNvPr id="29703" name="TextBox 12"/>
          <p:cNvSpPr txBox="1">
            <a:spLocks noChangeArrowheads="1"/>
          </p:cNvSpPr>
          <p:nvPr/>
        </p:nvSpPr>
        <p:spPr bwMode="auto">
          <a:xfrm>
            <a:off x="4643438" y="1000125"/>
            <a:ext cx="4286250" cy="1754188"/>
          </a:xfrm>
          <a:prstGeom prst="rect">
            <a:avLst/>
          </a:prstGeom>
          <a:noFill/>
          <a:ln w="9525">
            <a:noFill/>
            <a:miter lim="800000"/>
            <a:headEnd/>
            <a:tailEnd/>
          </a:ln>
        </p:spPr>
        <p:txBody>
          <a:bodyPr>
            <a:spAutoFit/>
          </a:bodyPr>
          <a:lstStyle/>
          <a:p>
            <a:r>
              <a:rPr lang="ru-RU" b="1">
                <a:latin typeface="Calibri" pitchFamily="34" charset="0"/>
              </a:rPr>
              <a:t>Лютня</a:t>
            </a:r>
            <a:r>
              <a:rPr lang="ru-RU">
                <a:latin typeface="Calibri" pitchFamily="34" charset="0"/>
              </a:rPr>
              <a:t> — старинный </a:t>
            </a:r>
            <a:r>
              <a:rPr lang="ru-RU">
                <a:latin typeface="Calibri" pitchFamily="34" charset="0"/>
                <a:hlinkClick r:id="rId5"/>
              </a:rPr>
              <a:t>струнный щипковый</a:t>
            </a:r>
            <a:r>
              <a:rPr lang="ru-RU">
                <a:latin typeface="Calibri" pitchFamily="34" charset="0"/>
              </a:rPr>
              <a:t> </a:t>
            </a:r>
            <a:r>
              <a:rPr lang="ru-RU">
                <a:latin typeface="Calibri" pitchFamily="34" charset="0"/>
                <a:hlinkClick r:id="rId6"/>
              </a:rPr>
              <a:t>музыкальный инструмент</a:t>
            </a:r>
            <a:r>
              <a:rPr lang="ru-RU">
                <a:latin typeface="Calibri" pitchFamily="34" charset="0"/>
              </a:rPr>
              <a:t>. Слово “лютня”, вероятно, происходит от арабского слова “al‘ud” (“дерево”). Исполнитель на лютне называется лютнистом, а мастер-изготовитель — лютье.</a:t>
            </a:r>
          </a:p>
        </p:txBody>
      </p:sp>
      <p:pic>
        <p:nvPicPr>
          <p:cNvPr id="9" name="Рисунок 8" descr="picture-97.jpg"/>
          <p:cNvPicPr>
            <a:picLocks noChangeAspect="1"/>
          </p:cNvPicPr>
          <p:nvPr/>
        </p:nvPicPr>
        <p:blipFill>
          <a:blip r:embed="rId7"/>
          <a:stretch>
            <a:fillRect/>
          </a:stretch>
        </p:blipFill>
        <p:spPr>
          <a:xfrm>
            <a:off x="5072067" y="3286123"/>
            <a:ext cx="3758174" cy="2873897"/>
          </a:xfrm>
          <a:prstGeom prst="rect">
            <a:avLst/>
          </a:prstGeom>
          <a:ln w="76200">
            <a:solidFill>
              <a:schemeClr val="tx1"/>
            </a:solidFill>
          </a:ln>
          <a:effectLst/>
          <a:scene3d>
            <a:camera prst="orthographicFront">
              <a:rot lat="0" lon="0" rev="0"/>
            </a:camera>
            <a:lightRig rig="glow" dir="t">
              <a:rot lat="0" lon="0" rev="14100000"/>
            </a:lightRig>
          </a:scene3d>
          <a:sp3d prstMaterial="softEdge">
            <a:bevelT w="127000" prst="artDeco"/>
          </a:sp3d>
        </p:spPr>
      </p:pic>
      <p:pic>
        <p:nvPicPr>
          <p:cNvPr id="14" name="ilar_ilar_-_preludiya_dlya_lutni.mp3">
            <a:hlinkClick r:id="" action="ppaction://media"/>
          </p:cNvPr>
          <p:cNvPicPr>
            <a:picLocks noRot="1" noChangeAspect="1"/>
          </p:cNvPicPr>
          <p:nvPr>
            <a:audioFile r:link="rId1"/>
          </p:nvPr>
        </p:nvPicPr>
        <p:blipFill>
          <a:blip r:embed="rId8"/>
          <a:srcRect/>
          <a:stretch>
            <a:fillRect/>
          </a:stretch>
        </p:blipFill>
        <p:spPr bwMode="auto">
          <a:xfrm>
            <a:off x="4929188" y="2714625"/>
            <a:ext cx="447675" cy="447675"/>
          </a:xfrm>
          <a:prstGeom prst="rect">
            <a:avLst/>
          </a:prstGeom>
          <a:noFill/>
          <a:ln w="9525">
            <a:noFill/>
            <a:miter lim="800000"/>
            <a:headEnd/>
            <a:tailEnd/>
          </a:ln>
        </p:spPr>
      </p:pic>
      <p:sp>
        <p:nvSpPr>
          <p:cNvPr id="15" name="TextBox 14"/>
          <p:cNvSpPr txBox="1"/>
          <p:nvPr/>
        </p:nvSpPr>
        <p:spPr>
          <a:xfrm>
            <a:off x="5429256" y="2786058"/>
            <a:ext cx="2571768" cy="369332"/>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ru-RU" b="1" dirty="0">
                <a:latin typeface="+mn-lt"/>
              </a:rPr>
              <a:t>Прелюдия для лютни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68048" fill="hold"/>
                                        <p:tgtEl>
                                          <p:spTgt spid="14"/>
                                        </p:tgtEl>
                                      </p:cBhvr>
                                    </p:cmd>
                                  </p:childTnLst>
                                </p:cTn>
                              </p:par>
                            </p:childTnLst>
                          </p:cTn>
                        </p:par>
                      </p:childTnLst>
                    </p:cTn>
                  </p:par>
                </p:childTnLst>
              </p:cTn>
              <p:nextCondLst>
                <p:cond evt="onClick" delay="0">
                  <p:tgtEl>
                    <p:spTgt spid="14"/>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Содержимое 5" descr="Рисунок6.jpg"/>
          <p:cNvPicPr>
            <a:picLocks noGrp="1" noChangeAspect="1"/>
          </p:cNvPicPr>
          <p:nvPr>
            <p:ph sz="half" idx="2"/>
          </p:nvPr>
        </p:nvPicPr>
        <p:blipFill>
          <a:blip r:embed="rId2"/>
          <a:srcRect/>
          <a:stretch>
            <a:fillRect/>
          </a:stretch>
        </p:blipFill>
        <p:spPr>
          <a:xfrm>
            <a:off x="0" y="0"/>
            <a:ext cx="9144000" cy="6858000"/>
          </a:xfrm>
        </p:spPr>
      </p:pic>
      <p:sp>
        <p:nvSpPr>
          <p:cNvPr id="5" name="Заголовок 4"/>
          <p:cNvSpPr>
            <a:spLocks noGrp="1"/>
          </p:cNvSpPr>
          <p:nvPr>
            <p:ph type="title"/>
          </p:nvPr>
        </p:nvSpPr>
        <p:spPr/>
        <p:txBody>
          <a:bodyPr rtlCol="0">
            <a:normAutofit/>
          </a:bodyPr>
          <a:lstStyle/>
          <a:p>
            <a:pPr eaLnBrk="1" fontAlgn="auto" hangingPunct="1">
              <a:spcAft>
                <a:spcPts val="0"/>
              </a:spcAft>
              <a:defRPr/>
            </a:pPr>
            <a:r>
              <a:rPr lang="ru-RU" dirty="0" smtClean="0">
                <a:solidFill>
                  <a:schemeClr val="accent2">
                    <a:lumMod val="50000"/>
                  </a:schemeClr>
                </a:solidFill>
                <a:latin typeface="a_AlgeriusBlw" pitchFamily="82" charset="-52"/>
              </a:rPr>
              <a:t>Маракасы</a:t>
            </a:r>
            <a:endParaRPr lang="ru-RU" dirty="0">
              <a:solidFill>
                <a:schemeClr val="accent2">
                  <a:lumMod val="50000"/>
                </a:schemeClr>
              </a:solidFill>
              <a:latin typeface="a_AlgeriusBlw" pitchFamily="82" charset="-52"/>
            </a:endParaRPr>
          </a:p>
        </p:txBody>
      </p:sp>
      <p:sp>
        <p:nvSpPr>
          <p:cNvPr id="30723" name="Текст 7"/>
          <p:cNvSpPr>
            <a:spLocks noGrp="1"/>
          </p:cNvSpPr>
          <p:nvPr>
            <p:ph type="body" sz="quarter" idx="3"/>
          </p:nvPr>
        </p:nvSpPr>
        <p:spPr>
          <a:xfrm>
            <a:off x="285750" y="1143000"/>
            <a:ext cx="4184650" cy="4572000"/>
          </a:xfrm>
        </p:spPr>
        <p:txBody>
          <a:bodyPr/>
          <a:lstStyle/>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r>
              <a:rPr lang="ru-RU" smtClean="0"/>
              <a:t>Маракасы</a:t>
            </a:r>
            <a:r>
              <a:rPr lang="ru-RU" sz="1800" smtClean="0"/>
              <a:t> </a:t>
            </a:r>
            <a:r>
              <a:rPr lang="ru-RU" sz="2000" smtClean="0"/>
              <a:t>— </a:t>
            </a:r>
            <a:r>
              <a:rPr lang="ru-RU" sz="2000" b="0" smtClean="0"/>
              <a:t>ударный парный музыкальный инструмент с неопределенной высотой звучания  латиноамериканского происхождения. Современные маракасы представляют собой шары с рукояткой, изготовленные из тонкостенного деревянного, пластмассового или металлического материала, и наполненные камешками, дробью, горохом или песком. Маракасы держат за рукоятку и встряхивают при игре, создавая таким образом звонко-шуршащий звук.</a:t>
            </a:r>
          </a:p>
        </p:txBody>
      </p:sp>
      <p:pic>
        <p:nvPicPr>
          <p:cNvPr id="10" name="Содержимое 9" descr="220px-Sambaballen.jpg"/>
          <p:cNvPicPr>
            <a:picLocks noGrp="1" noChangeAspect="1"/>
          </p:cNvPicPr>
          <p:nvPr>
            <p:ph sz="quarter" idx="4"/>
          </p:nvPr>
        </p:nvPicPr>
        <p:blipFill>
          <a:blip r:embed="rId3"/>
          <a:stretch>
            <a:fillRect/>
          </a:stretch>
        </p:blipFill>
        <p:spPr>
          <a:xfrm>
            <a:off x="4857752" y="1500174"/>
            <a:ext cx="3891830" cy="4429156"/>
          </a:xfrm>
          <a:effectLst>
            <a:outerShdw blurRad="107950" dist="12700" dir="5400000" algn="ctr">
              <a:srgbClr val="000000"/>
            </a:outerShdw>
          </a:effectLst>
          <a:scene3d>
            <a:camera prst="perspectiveRight"/>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Содержимое 5" descr="Рисунок6.jpg"/>
          <p:cNvPicPr>
            <a:picLocks noGrp="1" noChangeAspect="1"/>
          </p:cNvPicPr>
          <p:nvPr>
            <p:ph idx="1"/>
          </p:nvPr>
        </p:nvPicPr>
        <p:blipFill>
          <a:blip r:embed="rId3"/>
          <a:srcRect/>
          <a:stretch>
            <a:fillRect/>
          </a:stretch>
        </p:blipFill>
        <p:spPr>
          <a:xfrm>
            <a:off x="0" y="-6350"/>
            <a:ext cx="9144000" cy="6859588"/>
          </a:xfrm>
        </p:spPr>
      </p:pic>
      <p:sp>
        <p:nvSpPr>
          <p:cNvPr id="5" name="Заголовок 4"/>
          <p:cNvSpPr>
            <a:spLocks noGrp="1"/>
          </p:cNvSpPr>
          <p:nvPr>
            <p:ph type="title"/>
          </p:nvPr>
        </p:nvSpPr>
        <p:spPr>
          <a:xfrm>
            <a:off x="457200" y="273050"/>
            <a:ext cx="3114675" cy="727075"/>
          </a:xfrm>
        </p:spPr>
        <p:txBody>
          <a:bodyPr rtlCol="0">
            <a:normAutofit fontScale="90000"/>
          </a:bodyPr>
          <a:lstStyle/>
          <a:p>
            <a:pPr algn="ctr" eaLnBrk="1" fontAlgn="auto" hangingPunct="1">
              <a:spcAft>
                <a:spcPts val="0"/>
              </a:spcAft>
              <a:defRPr/>
            </a:pPr>
            <a:r>
              <a:rPr lang="ru-RU" sz="4400" b="0" dirty="0" smtClean="0">
                <a:solidFill>
                  <a:schemeClr val="accent2">
                    <a:lumMod val="50000"/>
                  </a:schemeClr>
                </a:solidFill>
                <a:latin typeface="a_AlgeriusBlw" pitchFamily="82" charset="-52"/>
              </a:rPr>
              <a:t>орган</a:t>
            </a:r>
            <a:endParaRPr lang="ru-RU" sz="4400" b="0" dirty="0">
              <a:solidFill>
                <a:schemeClr val="accent2">
                  <a:lumMod val="50000"/>
                </a:schemeClr>
              </a:solidFill>
              <a:latin typeface="a_AlgeriusBlw" pitchFamily="82" charset="-52"/>
            </a:endParaRPr>
          </a:p>
        </p:txBody>
      </p:sp>
      <p:sp>
        <p:nvSpPr>
          <p:cNvPr id="7" name="Текст 6"/>
          <p:cNvSpPr>
            <a:spLocks noGrp="1"/>
          </p:cNvSpPr>
          <p:nvPr>
            <p:ph type="body" sz="half" idx="2"/>
          </p:nvPr>
        </p:nvSpPr>
        <p:spPr>
          <a:xfrm>
            <a:off x="142875" y="1000125"/>
            <a:ext cx="4357688" cy="5126038"/>
          </a:xfrm>
        </p:spPr>
        <p:txBody>
          <a:bodyPr rtlCol="0">
            <a:normAutofit lnSpcReduction="10000"/>
          </a:bodyPr>
          <a:lstStyle/>
          <a:p>
            <a:pPr eaLnBrk="1" fontAlgn="auto" hangingPunct="1">
              <a:spcAft>
                <a:spcPts val="0"/>
              </a:spcAft>
              <a:buFont typeface="Arial" pitchFamily="34" charset="0"/>
              <a:buNone/>
              <a:defRPr/>
            </a:pPr>
            <a:r>
              <a:rPr lang="ru-RU" sz="2000" b="1" dirty="0" smtClean="0"/>
              <a:t>Орган </a:t>
            </a:r>
            <a:r>
              <a:rPr lang="ru-RU" sz="1800" dirty="0" smtClean="0"/>
              <a:t>– клавишный духовой инструмент. На сцене виден фасад органа с частью труб. Сотни их находятся за фасадом, </a:t>
            </a:r>
            <a:r>
              <a:rPr lang="ru-RU" sz="1800" dirty="0" err="1" smtClean="0"/>
              <a:t>распологаясь</a:t>
            </a:r>
            <a:r>
              <a:rPr lang="ru-RU" sz="1800" dirty="0" smtClean="0"/>
              <a:t> ярусами вверх и вниз, вправо и влево, уходят в глубину обширного помещения. У современных органов количество труб доходит до </a:t>
            </a:r>
          </a:p>
          <a:p>
            <a:pPr eaLnBrk="1" fontAlgn="auto" hangingPunct="1">
              <a:spcAft>
                <a:spcPts val="0"/>
              </a:spcAft>
              <a:buFont typeface="Arial" pitchFamily="34" charset="0"/>
              <a:buNone/>
              <a:defRPr/>
            </a:pPr>
            <a:r>
              <a:rPr lang="ru-RU" sz="1800" dirty="0" smtClean="0"/>
              <a:t>30 000. Самые большие высотой более 10 м, самые маленькие – 10 мм. Звук органа производит огромное впечатление. Гигантский инструмент обладает множеством различных тембров. Это как бы целый оркестр. В самом деле диапазон органа превышает диапазон всех инструментов оркестра. Орган известен с глубокой древности. Изготовление первого органа приписывают механику из Александрии </a:t>
            </a:r>
            <a:r>
              <a:rPr lang="ru-RU" sz="1800" dirty="0" err="1" smtClean="0"/>
              <a:t>Ктесибию</a:t>
            </a:r>
            <a:r>
              <a:rPr lang="ru-RU" sz="1800" dirty="0" smtClean="0"/>
              <a:t>, жившему в </a:t>
            </a:r>
            <a:r>
              <a:rPr lang="en-US" sz="1800" dirty="0" smtClean="0"/>
              <a:t>III</a:t>
            </a:r>
            <a:r>
              <a:rPr lang="ru-RU" sz="1800" dirty="0" smtClean="0"/>
              <a:t> в. до н.э. Это был водяной орган – гидравлос.</a:t>
            </a:r>
            <a:endParaRPr lang="ru-RU" sz="1800" dirty="0"/>
          </a:p>
        </p:txBody>
      </p:sp>
      <p:pic>
        <p:nvPicPr>
          <p:cNvPr id="8" name="Рисунок 7" descr="6623.jpg"/>
          <p:cNvPicPr>
            <a:picLocks noChangeAspect="1"/>
          </p:cNvPicPr>
          <p:nvPr/>
        </p:nvPicPr>
        <p:blipFill>
          <a:blip r:embed="rId4"/>
          <a:stretch>
            <a:fillRect/>
          </a:stretch>
        </p:blipFill>
        <p:spPr>
          <a:xfrm>
            <a:off x="5143504" y="142852"/>
            <a:ext cx="3786214" cy="5019601"/>
          </a:xfrm>
          <a:prstGeom prst="round2SameRect">
            <a:avLst/>
          </a:prstGeom>
          <a:ln>
            <a:solidFill>
              <a:schemeClr val="accent6">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Рисунок 8" descr="1264495092_post-9-1235381674.jpg"/>
          <p:cNvPicPr>
            <a:picLocks noChangeAspect="1"/>
          </p:cNvPicPr>
          <p:nvPr/>
        </p:nvPicPr>
        <p:blipFill>
          <a:blip r:embed="rId5" cstate="print"/>
          <a:stretch>
            <a:fillRect/>
          </a:stretch>
        </p:blipFill>
        <p:spPr>
          <a:xfrm>
            <a:off x="4452937" y="4500570"/>
            <a:ext cx="2476517" cy="1857388"/>
          </a:xfrm>
          <a:prstGeom prst="snip1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johnsas_-_bah-organnaya_preludiya_1.mp3">
            <a:hlinkClick r:id="" action="ppaction://media"/>
          </p:cNvPr>
          <p:cNvPicPr>
            <a:picLocks noRot="1" noChangeAspect="1"/>
          </p:cNvPicPr>
          <p:nvPr>
            <a:audioFile r:link="rId1"/>
          </p:nvPr>
        </p:nvPicPr>
        <p:blipFill>
          <a:blip r:embed="rId6"/>
          <a:srcRect/>
          <a:stretch>
            <a:fillRect/>
          </a:stretch>
        </p:blipFill>
        <p:spPr bwMode="auto">
          <a:xfrm>
            <a:off x="7643813" y="5162550"/>
            <a:ext cx="428625" cy="428625"/>
          </a:xfrm>
          <a:prstGeom prst="rect">
            <a:avLst/>
          </a:prstGeom>
          <a:noFill/>
          <a:ln w="9525">
            <a:noFill/>
            <a:miter lim="800000"/>
            <a:headEnd/>
            <a:tailEnd/>
          </a:ln>
        </p:spPr>
      </p:pic>
      <p:sp>
        <p:nvSpPr>
          <p:cNvPr id="12" name="TextBox 11"/>
          <p:cNvSpPr txBox="1"/>
          <p:nvPr/>
        </p:nvSpPr>
        <p:spPr>
          <a:xfrm>
            <a:off x="7000892" y="5572140"/>
            <a:ext cx="2143140" cy="646331"/>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dirty="0">
                <a:latin typeface="+mn-lt"/>
              </a:rPr>
              <a:t>И.-С. Бах </a:t>
            </a:r>
          </a:p>
          <a:p>
            <a:pPr algn="ctr" fontAlgn="auto">
              <a:spcBef>
                <a:spcPts val="0"/>
              </a:spcBef>
              <a:spcAft>
                <a:spcPts val="0"/>
              </a:spcAft>
              <a:defRPr/>
            </a:pPr>
            <a:r>
              <a:rPr lang="ru-RU" dirty="0">
                <a:latin typeface="+mn-lt"/>
              </a:rPr>
              <a:t>Органная прелюдия</a:t>
            </a:r>
          </a:p>
        </p:txBody>
      </p:sp>
      <p:cxnSp>
        <p:nvCxnSpPr>
          <p:cNvPr id="13" name="Прямая соединительная линия 12"/>
          <p:cNvCxnSpPr/>
          <p:nvPr/>
        </p:nvCxnSpPr>
        <p:spPr>
          <a:xfrm rot="5400000">
            <a:off x="2321719" y="321469"/>
            <a:ext cx="142875" cy="71437"/>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0-#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0" fill="hold"/>
                                        <p:tgtEl>
                                          <p:spTgt spid="9"/>
                                        </p:tgtEl>
                                        <p:attrNameLst>
                                          <p:attrName>ppt_x</p:attrName>
                                        </p:attrNameLst>
                                      </p:cBhvr>
                                      <p:tavLst>
                                        <p:tav tm="0">
                                          <p:val>
                                            <p:strVal val="#ppt_x"/>
                                          </p:val>
                                        </p:tav>
                                        <p:tav tm="100000">
                                          <p:val>
                                            <p:strVal val="#ppt_x"/>
                                          </p:val>
                                        </p:tav>
                                      </p:tavLst>
                                    </p:anim>
                                    <p:anim calcmode="lin" valueType="num">
                                      <p:cBhvr additive="base">
                                        <p:cTn id="12"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85913" fill="hold"/>
                                        <p:tgtEl>
                                          <p:spTgt spid="11"/>
                                        </p:tgtEl>
                                      </p:cBhvr>
                                    </p:cmd>
                                  </p:childTnLst>
                                </p:cTn>
                              </p:par>
                            </p:childTnLst>
                          </p:cTn>
                        </p:par>
                      </p:childTnLst>
                    </p:cTn>
                  </p:par>
                </p:childTnLst>
              </p:cTn>
              <p:nextCondLst>
                <p:cond evt="onClick" delay="0">
                  <p:tgtEl>
                    <p:spTgt spid="11"/>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Содержимое 5" descr="Рисунок6.jpg"/>
          <p:cNvPicPr>
            <a:picLocks noGrp="1" noChangeAspect="1"/>
          </p:cNvPicPr>
          <p:nvPr>
            <p:ph idx="1"/>
          </p:nvPr>
        </p:nvPicPr>
        <p:blipFill>
          <a:blip r:embed="rId3"/>
          <a:srcRect/>
          <a:stretch>
            <a:fillRect/>
          </a:stretch>
        </p:blipFill>
        <p:spPr>
          <a:xfrm>
            <a:off x="-7938" y="-6350"/>
            <a:ext cx="9151938" cy="6864350"/>
          </a:xfrm>
        </p:spPr>
      </p:pic>
      <p:sp>
        <p:nvSpPr>
          <p:cNvPr id="10" name="Заголовок 9"/>
          <p:cNvSpPr>
            <a:spLocks noGrp="1"/>
          </p:cNvSpPr>
          <p:nvPr>
            <p:ph type="title"/>
          </p:nvPr>
        </p:nvSpPr>
        <p:spPr>
          <a:xfrm>
            <a:off x="500063" y="428625"/>
            <a:ext cx="8043862" cy="512763"/>
          </a:xfrm>
        </p:spPr>
        <p:txBody>
          <a:bodyPr rtlCol="0">
            <a:no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певческий</a:t>
            </a:r>
            <a:r>
              <a:rPr lang="ru-RU" sz="4000" dirty="0" smtClean="0">
                <a:solidFill>
                  <a:schemeClr val="accent2">
                    <a:lumMod val="50000"/>
                  </a:schemeClr>
                </a:solidFill>
                <a:latin typeface="a_AlgeriusBlw" pitchFamily="82" charset="-52"/>
              </a:rPr>
              <a:t>  </a:t>
            </a:r>
            <a:r>
              <a:rPr lang="ru-RU" sz="4000" b="0" dirty="0" smtClean="0">
                <a:solidFill>
                  <a:schemeClr val="accent2">
                    <a:lumMod val="50000"/>
                  </a:schemeClr>
                </a:solidFill>
                <a:latin typeface="a_AlgeriusBlw" pitchFamily="82" charset="-52"/>
              </a:rPr>
              <a:t>голос</a:t>
            </a:r>
            <a:endParaRPr lang="ru-RU" sz="4000" b="0" dirty="0">
              <a:solidFill>
                <a:schemeClr val="accent2">
                  <a:lumMod val="50000"/>
                </a:schemeClr>
              </a:solidFill>
              <a:latin typeface="a_AlgeriusBlw" pitchFamily="82" charset="-52"/>
            </a:endParaRPr>
          </a:p>
        </p:txBody>
      </p:sp>
      <p:sp>
        <p:nvSpPr>
          <p:cNvPr id="32771" name="Текст 10"/>
          <p:cNvSpPr>
            <a:spLocks noGrp="1"/>
          </p:cNvSpPr>
          <p:nvPr>
            <p:ph type="body" sz="half" idx="2"/>
          </p:nvPr>
        </p:nvSpPr>
        <p:spPr>
          <a:xfrm>
            <a:off x="285750" y="928688"/>
            <a:ext cx="3429000" cy="5197475"/>
          </a:xfrm>
        </p:spPr>
        <p:txBody>
          <a:bodyPr/>
          <a:lstStyle/>
          <a:p>
            <a:pPr eaLnBrk="1" hangingPunct="1"/>
            <a:r>
              <a:rPr lang="ru-RU" sz="2000" b="1" smtClean="0"/>
              <a:t>Певческий голос </a:t>
            </a:r>
            <a:r>
              <a:rPr lang="ru-RU" sz="1800" smtClean="0"/>
              <a:t>– естественный, данный природой музыкальный инструмент, звучание которого формируется гортанью.</a:t>
            </a:r>
          </a:p>
          <a:p>
            <a:pPr eaLnBrk="1" hangingPunct="1"/>
            <a:r>
              <a:rPr lang="ru-RU" sz="1800" smtClean="0"/>
              <a:t>От обычного голоса – певческий отличается тембровым богатством и силой. Это дар природы, но, как и любой талант, он нуждается в развитии и совершенствовании. У певцов это называется постановкой голоса. Скрипач или пианист подолгу разучивают гаммы, чтобы стать виртуозом, так и певец должен научиться «играть» на своём природном инструменте.</a:t>
            </a:r>
          </a:p>
        </p:txBody>
      </p:sp>
      <p:pic>
        <p:nvPicPr>
          <p:cNvPr id="14" name="Рисунок 13" descr="121750647251.jpg"/>
          <p:cNvPicPr>
            <a:picLocks noChangeAspect="1"/>
          </p:cNvPicPr>
          <p:nvPr/>
        </p:nvPicPr>
        <p:blipFill>
          <a:blip r:embed="rId4"/>
          <a:stretch>
            <a:fillRect/>
          </a:stretch>
        </p:blipFill>
        <p:spPr>
          <a:xfrm>
            <a:off x="3857620" y="1214422"/>
            <a:ext cx="5027317" cy="2928958"/>
          </a:xfrm>
          <a:prstGeom prst="roundRect">
            <a:avLst/>
          </a:prstGeom>
          <a:ln w="38100">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Tchaikovsky_Iolanta_Arioso_No.1.mp3">
            <a:hlinkClick r:id="" action="ppaction://media"/>
          </p:cNvPr>
          <p:cNvPicPr>
            <a:picLocks noRot="1" noChangeAspect="1"/>
          </p:cNvPicPr>
          <p:nvPr>
            <a:audioFile r:link="rId1"/>
          </p:nvPr>
        </p:nvPicPr>
        <p:blipFill>
          <a:blip r:embed="rId5"/>
          <a:srcRect/>
          <a:stretch>
            <a:fillRect/>
          </a:stretch>
        </p:blipFill>
        <p:spPr bwMode="auto">
          <a:xfrm>
            <a:off x="5000625" y="4643438"/>
            <a:ext cx="519113" cy="519112"/>
          </a:xfrm>
          <a:prstGeom prst="rect">
            <a:avLst/>
          </a:prstGeom>
          <a:noFill/>
          <a:ln w="9525">
            <a:noFill/>
            <a:miter lim="800000"/>
            <a:headEnd/>
            <a:tailEnd/>
          </a:ln>
        </p:spPr>
      </p:pic>
      <p:sp>
        <p:nvSpPr>
          <p:cNvPr id="16" name="TextBox 15"/>
          <p:cNvSpPr txBox="1"/>
          <p:nvPr/>
        </p:nvSpPr>
        <p:spPr>
          <a:xfrm>
            <a:off x="5715008" y="4500570"/>
            <a:ext cx="3000396" cy="923330"/>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dirty="0">
                <a:latin typeface="+mn-lt"/>
              </a:rPr>
              <a:t>П.И.Чайковский.</a:t>
            </a:r>
          </a:p>
          <a:p>
            <a:pPr algn="ctr" fontAlgn="auto">
              <a:spcBef>
                <a:spcPts val="0"/>
              </a:spcBef>
              <a:spcAft>
                <a:spcPts val="0"/>
              </a:spcAft>
              <a:defRPr/>
            </a:pPr>
            <a:r>
              <a:rPr lang="ru-RU" dirty="0">
                <a:latin typeface="+mn-lt"/>
              </a:rPr>
              <a:t>Ариозо из оперы «Иоланта»</a:t>
            </a:r>
          </a:p>
          <a:p>
            <a:pPr algn="ctr" fontAlgn="auto">
              <a:spcBef>
                <a:spcPts val="0"/>
              </a:spcBef>
              <a:spcAft>
                <a:spcPts val="0"/>
              </a:spcAft>
              <a:defRPr/>
            </a:pPr>
            <a:r>
              <a:rPr lang="ru-RU" dirty="0">
                <a:latin typeface="+mn-lt"/>
              </a:rPr>
              <a:t>исп. Анна Нетребко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78000" fill="hold"/>
                                        <p:tgtEl>
                                          <p:spTgt spid="15"/>
                                        </p:tgtEl>
                                      </p:cBhvr>
                                    </p:cmd>
                                  </p:childTnLst>
                                </p:cTn>
                              </p:par>
                            </p:childTnLst>
                          </p:cTn>
                        </p:par>
                      </p:childTnLst>
                    </p:cTn>
                  </p:par>
                </p:childTnLst>
              </p:cTn>
              <p:nextCondLst>
                <p:cond evt="onClick" delay="0">
                  <p:tgtEl>
                    <p:spTgt spid="15"/>
                  </p:tgtEl>
                </p:cond>
              </p:nextCondLst>
            </p:seq>
            <p:audio>
              <p:cMediaNode vol="80000">
                <p:cTn id="14"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Содержимое 5" descr="Рисунок6.jpg"/>
          <p:cNvPicPr>
            <a:picLocks noGrp="1" noChangeAspect="1"/>
          </p:cNvPicPr>
          <p:nvPr>
            <p:ph idx="1"/>
          </p:nvPr>
        </p:nvPicPr>
        <p:blipFill>
          <a:blip r:embed="rId3"/>
          <a:srcRect/>
          <a:stretch>
            <a:fillRect/>
          </a:stretch>
        </p:blipFill>
        <p:spPr>
          <a:xfrm>
            <a:off x="-7938" y="-6350"/>
            <a:ext cx="9151938" cy="6864350"/>
          </a:xfrm>
        </p:spPr>
      </p:pic>
      <p:sp>
        <p:nvSpPr>
          <p:cNvPr id="5" name="Заголовок 4"/>
          <p:cNvSpPr>
            <a:spLocks noGrp="1"/>
          </p:cNvSpPr>
          <p:nvPr>
            <p:ph type="title"/>
          </p:nvPr>
        </p:nvSpPr>
        <p:spPr>
          <a:xfrm>
            <a:off x="457200" y="273050"/>
            <a:ext cx="3008313" cy="798513"/>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рояль</a:t>
            </a:r>
            <a:endParaRPr lang="ru-RU" sz="4000" b="0" dirty="0">
              <a:solidFill>
                <a:schemeClr val="accent2">
                  <a:lumMod val="50000"/>
                </a:schemeClr>
              </a:solidFill>
              <a:latin typeface="a_AlgeriusBlw" pitchFamily="82" charset="-52"/>
            </a:endParaRPr>
          </a:p>
        </p:txBody>
      </p:sp>
      <p:sp>
        <p:nvSpPr>
          <p:cNvPr id="7" name="Текст 6"/>
          <p:cNvSpPr>
            <a:spLocks noGrp="1"/>
          </p:cNvSpPr>
          <p:nvPr>
            <p:ph type="body" sz="half" idx="2"/>
          </p:nvPr>
        </p:nvSpPr>
        <p:spPr>
          <a:xfrm>
            <a:off x="142875" y="1071563"/>
            <a:ext cx="3500438" cy="5054600"/>
          </a:xfrm>
        </p:spPr>
        <p:txBody>
          <a:bodyPr rtlCol="0">
            <a:normAutofit fontScale="92500" lnSpcReduction="10000"/>
          </a:bodyPr>
          <a:lstStyle/>
          <a:p>
            <a:pPr eaLnBrk="1" fontAlgn="auto" hangingPunct="1">
              <a:spcAft>
                <a:spcPts val="0"/>
              </a:spcAft>
              <a:buFont typeface="Arial" pitchFamily="34" charset="0"/>
              <a:buNone/>
              <a:defRPr/>
            </a:pPr>
            <a:r>
              <a:rPr lang="ru-RU" sz="1800" dirty="0" smtClean="0"/>
              <a:t>В 1709г. Итальянский мастер </a:t>
            </a:r>
            <a:r>
              <a:rPr lang="ru-RU" sz="1800" dirty="0" err="1" smtClean="0"/>
              <a:t>Б.Кристофори</a:t>
            </a:r>
            <a:r>
              <a:rPr lang="ru-RU" sz="1800" dirty="0" smtClean="0"/>
              <a:t> из Флоренции  изготовил инструмент, в котором при помощи молоточков извлекались как громкие (форте), так и тихие (пиано) звуки. Поэтому инструмент и получил название «</a:t>
            </a:r>
            <a:r>
              <a:rPr lang="ru-RU" sz="2200" b="1" dirty="0" smtClean="0"/>
              <a:t>фортепиано</a:t>
            </a:r>
            <a:r>
              <a:rPr lang="ru-RU" sz="1800" dirty="0" smtClean="0"/>
              <a:t>». Целая система молоточков ударяет по струнам с любой быстротой и силой.  Среди многочисленных предшественников  фортепиано – клавесин и </a:t>
            </a:r>
            <a:r>
              <a:rPr lang="ru-RU" sz="1800" dirty="0" err="1" smtClean="0"/>
              <a:t>клавикорд</a:t>
            </a:r>
            <a:r>
              <a:rPr lang="ru-RU" sz="1800" dirty="0" smtClean="0"/>
              <a:t>. </a:t>
            </a:r>
          </a:p>
          <a:p>
            <a:pPr eaLnBrk="1" fontAlgn="auto" hangingPunct="1">
              <a:spcAft>
                <a:spcPts val="0"/>
              </a:spcAft>
              <a:buFont typeface="Arial" pitchFamily="34" charset="0"/>
              <a:buNone/>
              <a:defRPr/>
            </a:pPr>
            <a:r>
              <a:rPr lang="ru-RU" sz="1800" dirty="0" smtClean="0"/>
              <a:t>В наше время существует две основные разновидности фортепиано</a:t>
            </a:r>
            <a:r>
              <a:rPr lang="ru-RU" sz="2200" b="1" dirty="0" smtClean="0"/>
              <a:t>: рояль</a:t>
            </a:r>
            <a:r>
              <a:rPr lang="ru-RU" sz="1800" dirty="0" smtClean="0"/>
              <a:t>, предназначенный для концертного исполнительства, и </a:t>
            </a:r>
            <a:r>
              <a:rPr lang="ru-RU" sz="2200" b="1" dirty="0" smtClean="0"/>
              <a:t>пианино</a:t>
            </a:r>
            <a:r>
              <a:rPr lang="ru-RU" sz="1800" dirty="0" smtClean="0"/>
              <a:t>, используемое для домашнего </a:t>
            </a:r>
            <a:r>
              <a:rPr lang="ru-RU" sz="1800" dirty="0" err="1" smtClean="0"/>
              <a:t>музицирования</a:t>
            </a:r>
            <a:r>
              <a:rPr lang="ru-RU" sz="1800" dirty="0" smtClean="0"/>
              <a:t>.</a:t>
            </a:r>
            <a:endParaRPr lang="ru-RU" sz="1800" dirty="0"/>
          </a:p>
        </p:txBody>
      </p:sp>
      <p:pic>
        <p:nvPicPr>
          <p:cNvPr id="8" name="Рисунок 7" descr="C-Bechstein_E-274.jpg"/>
          <p:cNvPicPr>
            <a:picLocks noChangeAspect="1"/>
          </p:cNvPicPr>
          <p:nvPr/>
        </p:nvPicPr>
        <p:blipFill>
          <a:blip r:embed="rId4"/>
          <a:stretch>
            <a:fillRect/>
          </a:stretch>
        </p:blipFill>
        <p:spPr>
          <a:xfrm>
            <a:off x="3643306" y="428604"/>
            <a:ext cx="5087357" cy="3911612"/>
          </a:xfrm>
          <a:prstGeom prst="round2Same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Tureckiy_marsh.mp3">
            <a:hlinkClick r:id="" action="ppaction://media"/>
          </p:cNvPr>
          <p:cNvPicPr>
            <a:picLocks noRot="1" noChangeAspect="1"/>
          </p:cNvPicPr>
          <p:nvPr>
            <a:audioFile r:link="rId1"/>
          </p:nvPr>
        </p:nvPicPr>
        <p:blipFill>
          <a:blip r:embed="rId5"/>
          <a:srcRect/>
          <a:stretch>
            <a:fillRect/>
          </a:stretch>
        </p:blipFill>
        <p:spPr bwMode="auto">
          <a:xfrm>
            <a:off x="4357688" y="4500563"/>
            <a:ext cx="447675" cy="447675"/>
          </a:xfrm>
          <a:prstGeom prst="rect">
            <a:avLst/>
          </a:prstGeom>
          <a:noFill/>
          <a:ln w="9525">
            <a:noFill/>
            <a:miter lim="800000"/>
            <a:headEnd/>
            <a:tailEnd/>
          </a:ln>
        </p:spPr>
      </p:pic>
      <p:sp>
        <p:nvSpPr>
          <p:cNvPr id="10" name="TextBox 9"/>
          <p:cNvSpPr txBox="1"/>
          <p:nvPr/>
        </p:nvSpPr>
        <p:spPr>
          <a:xfrm>
            <a:off x="5072066" y="4500570"/>
            <a:ext cx="3429024" cy="369332"/>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b="1" dirty="0">
                <a:latin typeface="+mn-lt"/>
              </a:rPr>
              <a:t>В.А.Моцарт «Турецкий марш»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7808" fill="hold"/>
                                        <p:tgtEl>
                                          <p:spTgt spid="9"/>
                                        </p:tgtEl>
                                      </p:cBhvr>
                                    </p:cmd>
                                  </p:childTnLst>
                                </p:cTn>
                              </p:par>
                            </p:childTnLst>
                          </p:cTn>
                        </p:par>
                      </p:childTnLst>
                    </p:cTn>
                  </p:par>
                </p:childTnLst>
              </p:cTn>
              <p:nextCondLst>
                <p:cond evt="onClick" delay="0">
                  <p:tgtEl>
                    <p:spTgt spid="9"/>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Содержимое 3" descr="Рисунок6.jpg"/>
          <p:cNvPicPr>
            <a:picLocks noGrp="1" noChangeAspect="1"/>
          </p:cNvPicPr>
          <p:nvPr>
            <p:ph idx="1"/>
          </p:nvPr>
        </p:nvPicPr>
        <p:blipFill>
          <a:blip r:embed="rId4"/>
          <a:srcRect/>
          <a:stretch>
            <a:fillRect/>
          </a:stretch>
        </p:blipFill>
        <p:spPr>
          <a:xfrm>
            <a:off x="-7938" y="-6350"/>
            <a:ext cx="9151938" cy="6864350"/>
          </a:xfrm>
        </p:spPr>
      </p:pic>
      <p:sp>
        <p:nvSpPr>
          <p:cNvPr id="5" name="Заголовок 4"/>
          <p:cNvSpPr>
            <a:spLocks noGrp="1"/>
          </p:cNvSpPr>
          <p:nvPr>
            <p:ph type="title"/>
          </p:nvPr>
        </p:nvSpPr>
        <p:spPr>
          <a:xfrm>
            <a:off x="457200" y="273050"/>
            <a:ext cx="3008313" cy="727075"/>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арфа</a:t>
            </a:r>
            <a:endParaRPr lang="ru-RU" sz="4000" b="0" dirty="0">
              <a:solidFill>
                <a:schemeClr val="accent2">
                  <a:lumMod val="50000"/>
                </a:schemeClr>
              </a:solidFill>
              <a:latin typeface="a_AlgeriusBlw" pitchFamily="82" charset="-52"/>
            </a:endParaRPr>
          </a:p>
        </p:txBody>
      </p:sp>
      <p:sp>
        <p:nvSpPr>
          <p:cNvPr id="15363" name="Текст 5"/>
          <p:cNvSpPr>
            <a:spLocks noGrp="1"/>
          </p:cNvSpPr>
          <p:nvPr>
            <p:ph type="body" sz="half" idx="2"/>
          </p:nvPr>
        </p:nvSpPr>
        <p:spPr>
          <a:xfrm>
            <a:off x="285750" y="928688"/>
            <a:ext cx="4214813" cy="5143500"/>
          </a:xfrm>
        </p:spPr>
        <p:txBody>
          <a:bodyPr/>
          <a:lstStyle/>
          <a:p>
            <a:pPr eaLnBrk="1" hangingPunct="1"/>
            <a:r>
              <a:rPr lang="ru-RU" sz="2000" b="1" smtClean="0"/>
              <a:t>Арфа </a:t>
            </a:r>
            <a:r>
              <a:rPr lang="ru-RU" sz="1800" smtClean="0"/>
              <a:t>– многострунный щипковый инструмент, один из древнейших в мире. На египетских фресках </a:t>
            </a:r>
            <a:r>
              <a:rPr lang="en-US" sz="1800" smtClean="0"/>
              <a:t>xv</a:t>
            </a:r>
            <a:r>
              <a:rPr lang="ru-RU" sz="1800" smtClean="0"/>
              <a:t> в.до н.э. изображались арфы, напоминающие лук охотника, натянутая тетива которого при выстреле издавала мелодичный звук. Около 1810 года старинная арфа была усовершенствована французским мастером Эраром. Она представляет собой большую деревянную раму треугольной формы, внутри которой натянуты 44 струны (иногда 46) разной длины и настройки. Тембр арфы нежный, серебристый, звук несильный, постепенно замирающий. В симфоническом оркестре появление арфы придаёт звучанию нарядность, красочность.</a:t>
            </a:r>
          </a:p>
        </p:txBody>
      </p:sp>
      <p:pic>
        <p:nvPicPr>
          <p:cNvPr id="7" name="Рисунок 6" descr="preview.jpg"/>
          <p:cNvPicPr>
            <a:picLocks noChangeAspect="1"/>
          </p:cNvPicPr>
          <p:nvPr/>
        </p:nvPicPr>
        <p:blipFill>
          <a:blip r:embed="rId5"/>
          <a:srcRect l="1587" t="3180" r="6350"/>
          <a:stretch>
            <a:fillRect/>
          </a:stretch>
        </p:blipFill>
        <p:spPr>
          <a:xfrm>
            <a:off x="4714876" y="571480"/>
            <a:ext cx="4143404" cy="56231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zvuk_-_arfa.mp3">
            <a:hlinkClick r:id="" action="ppaction://media"/>
          </p:cNvPr>
          <p:cNvPicPr>
            <a:picLocks noRot="1" noChangeAspect="1"/>
          </p:cNvPicPr>
          <p:nvPr>
            <a:audioFile r:link="rId1"/>
          </p:nvPr>
        </p:nvPicPr>
        <p:blipFill>
          <a:blip r:embed="rId6"/>
          <a:srcRect/>
          <a:stretch>
            <a:fillRect/>
          </a:stretch>
        </p:blipFill>
        <p:spPr bwMode="auto">
          <a:xfrm>
            <a:off x="6286500" y="428625"/>
            <a:ext cx="428625" cy="428625"/>
          </a:xfrm>
          <a:prstGeom prst="rect">
            <a:avLst/>
          </a:prstGeom>
          <a:noFill/>
          <a:ln w="9525">
            <a:noFill/>
            <a:miter lim="800000"/>
            <a:headEnd/>
            <a:tailEnd/>
          </a:ln>
        </p:spPr>
      </p:pic>
      <p:sp>
        <p:nvSpPr>
          <p:cNvPr id="9" name="TextBox 8"/>
          <p:cNvSpPr txBox="1"/>
          <p:nvPr/>
        </p:nvSpPr>
        <p:spPr>
          <a:xfrm>
            <a:off x="6858016" y="571480"/>
            <a:ext cx="1714512" cy="369332"/>
          </a:xfrm>
          <a:prstGeom prst="rect">
            <a:avLst/>
          </a:prstGeom>
          <a:solidFill>
            <a:schemeClr val="bg2">
              <a:lumMod val="9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ru-RU" dirty="0">
                <a:latin typeface="+mn-lt"/>
              </a:rPr>
              <a:t>Звучание арфы</a:t>
            </a:r>
          </a:p>
        </p:txBody>
      </p:sp>
      <p:pic>
        <p:nvPicPr>
          <p:cNvPr id="10" name="duet_orpheus_brahms_song.mp3">
            <a:hlinkClick r:id="" action="ppaction://media"/>
          </p:cNvPr>
          <p:cNvPicPr>
            <a:picLocks noRot="1" noChangeAspect="1"/>
          </p:cNvPicPr>
          <p:nvPr>
            <a:audioFile r:link="rId2"/>
          </p:nvPr>
        </p:nvPicPr>
        <p:blipFill>
          <a:blip r:embed="rId7"/>
          <a:srcRect/>
          <a:stretch>
            <a:fillRect/>
          </a:stretch>
        </p:blipFill>
        <p:spPr bwMode="auto">
          <a:xfrm>
            <a:off x="2624138" y="5910263"/>
            <a:ext cx="519112" cy="519112"/>
          </a:xfrm>
          <a:prstGeom prst="rect">
            <a:avLst/>
          </a:prstGeom>
          <a:noFill/>
          <a:ln w="9525">
            <a:noFill/>
            <a:miter lim="800000"/>
            <a:headEnd/>
            <a:tailEnd/>
          </a:ln>
        </p:spPr>
      </p:pic>
      <p:sp>
        <p:nvSpPr>
          <p:cNvPr id="11" name="TextBox 10"/>
          <p:cNvSpPr txBox="1"/>
          <p:nvPr/>
        </p:nvSpPr>
        <p:spPr>
          <a:xfrm>
            <a:off x="3428992" y="5783065"/>
            <a:ext cx="1285884" cy="646331"/>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dirty="0">
                <a:latin typeface="+mn-lt"/>
              </a:rPr>
              <a:t>И.Брамс</a:t>
            </a:r>
          </a:p>
          <a:p>
            <a:pPr algn="ctr" fontAlgn="auto">
              <a:spcBef>
                <a:spcPts val="0"/>
              </a:spcBef>
              <a:spcAft>
                <a:spcPts val="0"/>
              </a:spcAft>
              <a:defRPr/>
            </a:pPr>
            <a:r>
              <a:rPr lang="ru-RU" dirty="0">
                <a:latin typeface="+mn-lt"/>
              </a:rPr>
              <a:t>Дуэт арф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572" fill="hold"/>
                                        <p:tgtEl>
                                          <p:spTgt spid="8"/>
                                        </p:tgtEl>
                                      </p:cBhvr>
                                    </p:cmd>
                                  </p:childTnLst>
                                </p:cTn>
                              </p:par>
                            </p:childTnLst>
                          </p:cTn>
                        </p:par>
                      </p:childTnLst>
                    </p:cTn>
                  </p:par>
                </p:childTnLst>
              </p:cTn>
              <p:nextCondLst>
                <p:cond evt="onClick" delay="0">
                  <p:tgtEl>
                    <p:spTgt spid="8"/>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39598" fill="hold"/>
                                        <p:tgtEl>
                                          <p:spTgt spid="10"/>
                                        </p:tgtEl>
                                      </p:cBhvr>
                                    </p:cmd>
                                  </p:childTnLst>
                                </p:cTn>
                              </p:par>
                            </p:childTnLst>
                          </p:cTn>
                        </p:par>
                      </p:childTnLst>
                    </p:cTn>
                  </p:par>
                </p:childTnLst>
              </p:cTn>
              <p:nextCondLst>
                <p:cond evt="onClick" delay="0">
                  <p:tgtEl>
                    <p:spTgt spid="10"/>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Содержимое 4" descr="Рисунок6.jpg"/>
          <p:cNvPicPr>
            <a:picLocks noGrp="1" noChangeAspect="1"/>
          </p:cNvPicPr>
          <p:nvPr>
            <p:ph idx="1"/>
          </p:nvPr>
        </p:nvPicPr>
        <p:blipFill>
          <a:blip r:embed="rId3"/>
          <a:srcRect/>
          <a:stretch>
            <a:fillRect/>
          </a:stretch>
        </p:blipFill>
        <p:spPr>
          <a:xfrm>
            <a:off x="0" y="-11113"/>
            <a:ext cx="9158288" cy="6869113"/>
          </a:xfrm>
        </p:spPr>
      </p:pic>
      <p:sp>
        <p:nvSpPr>
          <p:cNvPr id="6" name="Заголовок 5"/>
          <p:cNvSpPr>
            <a:spLocks noGrp="1"/>
          </p:cNvSpPr>
          <p:nvPr>
            <p:ph type="title"/>
          </p:nvPr>
        </p:nvSpPr>
        <p:spPr>
          <a:xfrm>
            <a:off x="457200" y="273050"/>
            <a:ext cx="3008313" cy="727075"/>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скрипка</a:t>
            </a:r>
            <a:endParaRPr lang="ru-RU" sz="4000" b="0" dirty="0">
              <a:solidFill>
                <a:schemeClr val="accent2">
                  <a:lumMod val="50000"/>
                </a:schemeClr>
              </a:solidFill>
              <a:latin typeface="a_AlgeriusBlw" pitchFamily="82" charset="-52"/>
            </a:endParaRPr>
          </a:p>
        </p:txBody>
      </p:sp>
      <p:sp>
        <p:nvSpPr>
          <p:cNvPr id="34819" name="Текст 6"/>
          <p:cNvSpPr>
            <a:spLocks noGrp="1"/>
          </p:cNvSpPr>
          <p:nvPr>
            <p:ph type="body" sz="half" idx="2"/>
          </p:nvPr>
        </p:nvSpPr>
        <p:spPr>
          <a:xfrm>
            <a:off x="142875" y="928688"/>
            <a:ext cx="4071938" cy="4000500"/>
          </a:xfrm>
        </p:spPr>
        <p:txBody>
          <a:bodyPr/>
          <a:lstStyle/>
          <a:p>
            <a:pPr eaLnBrk="1" hangingPunct="1"/>
            <a:r>
              <a:rPr lang="ru-RU" sz="2000" b="1" smtClean="0"/>
              <a:t>Скрипка</a:t>
            </a:r>
            <a:r>
              <a:rPr lang="ru-RU" sz="1700" smtClean="0"/>
              <a:t> – струнный смычковый инструмент. Далёким её предком был народный инструмент славянского происхождения: долблёное деревянное корытце, покрытое плоской пластинкой, три струны, лукообразный смычок, стянутый на концах пучком волос из конского хвоста. На Руси смычковые были известны издавна. В северной башне Софийского собора в Киеве, построенного в </a:t>
            </a:r>
            <a:r>
              <a:rPr lang="en-US" sz="1700" smtClean="0"/>
              <a:t>XI</a:t>
            </a:r>
            <a:r>
              <a:rPr lang="ru-RU" sz="1700" smtClean="0"/>
              <a:t>в., есть фреска с изображением музыканта, играющего на смычковом инструменте.  Современная скрипка один из главных инструментов симфонического оркестра.</a:t>
            </a:r>
          </a:p>
        </p:txBody>
      </p:sp>
      <p:pic>
        <p:nvPicPr>
          <p:cNvPr id="8" name="Рисунок 7" descr="music.jpg"/>
          <p:cNvPicPr>
            <a:picLocks noChangeAspect="1"/>
          </p:cNvPicPr>
          <p:nvPr/>
        </p:nvPicPr>
        <p:blipFill>
          <a:blip r:embed="rId4"/>
          <a:srcRect b="4838"/>
          <a:stretch>
            <a:fillRect/>
          </a:stretch>
        </p:blipFill>
        <p:spPr>
          <a:xfrm>
            <a:off x="4101388" y="428604"/>
            <a:ext cx="4804475" cy="3429024"/>
          </a:xfrm>
          <a:prstGeom prst="rect">
            <a:avLst/>
          </a:pr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aganini.mp3">
            <a:hlinkClick r:id="" action="ppaction://media"/>
          </p:cNvPr>
          <p:cNvPicPr>
            <a:picLocks noRot="1" noChangeAspect="1"/>
          </p:cNvPicPr>
          <p:nvPr>
            <a:audioFile r:link="rId1"/>
          </p:nvPr>
        </p:nvPicPr>
        <p:blipFill>
          <a:blip r:embed="rId5"/>
          <a:srcRect/>
          <a:stretch>
            <a:fillRect/>
          </a:stretch>
        </p:blipFill>
        <p:spPr bwMode="auto">
          <a:xfrm>
            <a:off x="4643438" y="4357688"/>
            <a:ext cx="447675" cy="447675"/>
          </a:xfrm>
          <a:prstGeom prst="rect">
            <a:avLst/>
          </a:prstGeom>
          <a:noFill/>
          <a:ln w="9525">
            <a:noFill/>
            <a:miter lim="800000"/>
            <a:headEnd/>
            <a:tailEnd/>
          </a:ln>
        </p:spPr>
      </p:pic>
      <p:sp>
        <p:nvSpPr>
          <p:cNvPr id="10" name="TextBox 9"/>
          <p:cNvSpPr txBox="1"/>
          <p:nvPr/>
        </p:nvSpPr>
        <p:spPr>
          <a:xfrm>
            <a:off x="5286380" y="4143381"/>
            <a:ext cx="2786082" cy="646331"/>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b="1" dirty="0">
                <a:latin typeface="+mn-lt"/>
              </a:rPr>
              <a:t>Н.Паганини</a:t>
            </a:r>
          </a:p>
          <a:p>
            <a:pPr algn="ctr" fontAlgn="auto">
              <a:spcBef>
                <a:spcPts val="0"/>
              </a:spcBef>
              <a:spcAft>
                <a:spcPts val="0"/>
              </a:spcAft>
              <a:defRPr/>
            </a:pPr>
            <a:r>
              <a:rPr lang="ru-RU" b="1" dirty="0" err="1">
                <a:latin typeface="+mn-lt"/>
              </a:rPr>
              <a:t>Контабле</a:t>
            </a:r>
            <a:r>
              <a:rPr lang="ru-RU" b="1" dirty="0">
                <a:latin typeface="+mn-lt"/>
              </a:rPr>
              <a:t> ре-мажор</a:t>
            </a:r>
          </a:p>
        </p:txBody>
      </p:sp>
      <p:sp>
        <p:nvSpPr>
          <p:cNvPr id="34823" name="TextBox 10"/>
          <p:cNvSpPr txBox="1">
            <a:spLocks noChangeArrowheads="1"/>
          </p:cNvSpPr>
          <p:nvPr/>
        </p:nvSpPr>
        <p:spPr bwMode="auto">
          <a:xfrm>
            <a:off x="214313" y="4943475"/>
            <a:ext cx="8215312" cy="1200150"/>
          </a:xfrm>
          <a:prstGeom prst="rect">
            <a:avLst/>
          </a:prstGeom>
          <a:noFill/>
          <a:ln w="9525">
            <a:noFill/>
            <a:miter lim="800000"/>
            <a:headEnd/>
            <a:tailEnd/>
          </a:ln>
        </p:spPr>
        <p:txBody>
          <a:bodyPr>
            <a:spAutoFit/>
          </a:bodyPr>
          <a:lstStyle/>
          <a:p>
            <a:r>
              <a:rPr lang="ru-RU">
                <a:latin typeface="Calibri" pitchFamily="34" charset="0"/>
              </a:rPr>
              <a:t>Первые скрипки появились во Франции и Италии в начале </a:t>
            </a:r>
            <a:r>
              <a:rPr lang="en-US">
                <a:latin typeface="Calibri" pitchFamily="34" charset="0"/>
              </a:rPr>
              <a:t>XVI </a:t>
            </a:r>
            <a:r>
              <a:rPr lang="ru-RU">
                <a:latin typeface="Calibri" pitchFamily="34" charset="0"/>
              </a:rPr>
              <a:t>в. Вскоре их стали изготовлять по всей Европе. Но лучшими скрипками славилась Италия, давшая миру выдающихся скрипичных мастеров: Н.Амати, А.Гварнери, А.Страдивари. На их инструментах поныне играют выдающиеся скрипачи мира.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13263" fill="hold"/>
                                        <p:tgtEl>
                                          <p:spTgt spid="9"/>
                                        </p:tgtEl>
                                      </p:cBhvr>
                                    </p:cmd>
                                  </p:childTnLst>
                                </p:cTn>
                              </p:par>
                            </p:childTnLst>
                          </p:cTn>
                        </p:par>
                      </p:childTnLst>
                    </p:cTn>
                  </p:par>
                </p:childTnLst>
              </p:cTn>
              <p:nextCondLst>
                <p:cond evt="onClick" delay="0">
                  <p:tgtEl>
                    <p:spTgt spid="9"/>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Содержимое 4" descr="Рисунок6.jpg"/>
          <p:cNvPicPr>
            <a:picLocks noGrp="1" noChangeAspect="1"/>
          </p:cNvPicPr>
          <p:nvPr>
            <p:ph sz="half" idx="2"/>
          </p:nvPr>
        </p:nvPicPr>
        <p:blipFill>
          <a:blip r:embed="rId3"/>
          <a:srcRect l="2"/>
          <a:stretch>
            <a:fillRect/>
          </a:stretch>
        </p:blipFill>
        <p:spPr>
          <a:xfrm>
            <a:off x="0" y="0"/>
            <a:ext cx="9144000" cy="6858000"/>
          </a:xfrm>
        </p:spPr>
      </p:pic>
      <p:sp>
        <p:nvSpPr>
          <p:cNvPr id="11" name="Текст 10"/>
          <p:cNvSpPr>
            <a:spLocks noGrp="1"/>
          </p:cNvSpPr>
          <p:nvPr>
            <p:ph type="body" idx="1"/>
          </p:nvPr>
        </p:nvSpPr>
        <p:spPr>
          <a:xfrm>
            <a:off x="4071938" y="428625"/>
            <a:ext cx="4040187" cy="714375"/>
          </a:xfrm>
        </p:spPr>
        <p:txBody>
          <a:bodyPr rtlCol="0">
            <a:noAutofit/>
          </a:bodyPr>
          <a:lstStyle/>
          <a:p>
            <a:pPr algn="ctr" eaLnBrk="1" fontAlgn="auto" hangingPunct="1">
              <a:spcAft>
                <a:spcPts val="0"/>
              </a:spcAft>
              <a:buFont typeface="Arial" pitchFamily="34" charset="0"/>
              <a:buNone/>
              <a:defRPr/>
            </a:pPr>
            <a:r>
              <a:rPr lang="ru-RU" sz="4400" b="0" dirty="0" smtClean="0">
                <a:solidFill>
                  <a:schemeClr val="accent2">
                    <a:lumMod val="50000"/>
                  </a:schemeClr>
                </a:solidFill>
                <a:latin typeface="a_AlgeriusBlw" pitchFamily="82" charset="-52"/>
              </a:rPr>
              <a:t>саксофон</a:t>
            </a:r>
            <a:endParaRPr lang="ru-RU" sz="4400" b="0" dirty="0">
              <a:solidFill>
                <a:schemeClr val="accent2">
                  <a:lumMod val="50000"/>
                </a:schemeClr>
              </a:solidFill>
              <a:latin typeface="a_AlgeriusBlw" pitchFamily="82" charset="-52"/>
            </a:endParaRPr>
          </a:p>
        </p:txBody>
      </p:sp>
      <p:pic>
        <p:nvPicPr>
          <p:cNvPr id="14" name="Содержимое 13" descr="pict7800.jpg"/>
          <p:cNvPicPr>
            <a:picLocks noGrp="1" noChangeAspect="1"/>
          </p:cNvPicPr>
          <p:nvPr>
            <p:ph sz="quarter" idx="4"/>
          </p:nvPr>
        </p:nvPicPr>
        <p:blipFill>
          <a:blip r:embed="rId4"/>
          <a:stretch>
            <a:fillRect/>
          </a:stretch>
        </p:blipFill>
        <p:spPr>
          <a:xfrm>
            <a:off x="225198" y="500041"/>
            <a:ext cx="3489545" cy="5251765"/>
          </a:xfrm>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fp-twmoym.mp3">
            <a:hlinkClick r:id="" action="ppaction://media"/>
          </p:cNvPr>
          <p:cNvPicPr>
            <a:picLocks noRot="1" noChangeAspect="1"/>
          </p:cNvPicPr>
          <p:nvPr>
            <a:audioFile r:link="rId1"/>
          </p:nvPr>
        </p:nvPicPr>
        <p:blipFill>
          <a:blip r:embed="rId5"/>
          <a:srcRect/>
          <a:stretch>
            <a:fillRect/>
          </a:stretch>
        </p:blipFill>
        <p:spPr bwMode="auto">
          <a:xfrm>
            <a:off x="857250" y="5857875"/>
            <a:ext cx="500063" cy="500063"/>
          </a:xfrm>
          <a:prstGeom prst="rect">
            <a:avLst/>
          </a:prstGeom>
          <a:noFill/>
          <a:ln w="9525">
            <a:noFill/>
            <a:miter lim="800000"/>
            <a:headEnd/>
            <a:tailEnd/>
          </a:ln>
        </p:spPr>
      </p:pic>
      <p:sp>
        <p:nvSpPr>
          <p:cNvPr id="35845" name="TextBox 9"/>
          <p:cNvSpPr txBox="1">
            <a:spLocks noChangeArrowheads="1"/>
          </p:cNvSpPr>
          <p:nvPr/>
        </p:nvSpPr>
        <p:spPr bwMode="auto">
          <a:xfrm>
            <a:off x="3857625" y="1143000"/>
            <a:ext cx="4857750" cy="4554538"/>
          </a:xfrm>
          <a:prstGeom prst="rect">
            <a:avLst/>
          </a:prstGeom>
          <a:noFill/>
          <a:ln w="9525">
            <a:noFill/>
            <a:miter lim="800000"/>
            <a:headEnd/>
            <a:tailEnd/>
          </a:ln>
        </p:spPr>
        <p:txBody>
          <a:bodyPr>
            <a:spAutoFit/>
          </a:bodyPr>
          <a:lstStyle/>
          <a:p>
            <a:r>
              <a:rPr lang="ru-RU">
                <a:latin typeface="Calibri" pitchFamily="34" charset="0"/>
              </a:rPr>
              <a:t>В 1841г. в Париже бельгийский мастер А.Сакс сконструировал духовой инструмент, который был назван в честь изобретателя </a:t>
            </a:r>
            <a:r>
              <a:rPr lang="ru-RU" sz="2000" b="1">
                <a:latin typeface="Calibri" pitchFamily="34" charset="0"/>
              </a:rPr>
              <a:t>саксофоном</a:t>
            </a:r>
            <a:r>
              <a:rPr lang="ru-RU">
                <a:latin typeface="Calibri" pitchFamily="34" charset="0"/>
              </a:rPr>
              <a:t>. В настоящее время известно семь разновидностей саксофонов: сопрано, сопранино, альт, тенор, баритон, бас, контрабас. </a:t>
            </a:r>
          </a:p>
          <a:p>
            <a:r>
              <a:rPr lang="ru-RU">
                <a:latin typeface="Calibri" pitchFamily="34" charset="0"/>
              </a:rPr>
              <a:t>Саксофон обладает сильным, сочным, выразительным звуком, несколько «пряного» тембра, большими виртуозными техническими возможностями. Он входит в состав эстрадных, духовых оркестров, джазов и различных концертных ансамблей. Иногда саксофон используется в симфоническом оркестре, где его впервые применили Ж.Бизе, Ж.Массне, Дж.Мейербер.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7524" fill="hold"/>
                                        <p:tgtEl>
                                          <p:spTgt spid="16"/>
                                        </p:tgtEl>
                                      </p:cBhvr>
                                    </p:cmd>
                                  </p:childTnLst>
                                </p:cTn>
                              </p:par>
                            </p:childTnLst>
                          </p:cTn>
                        </p:par>
                      </p:childTnLst>
                    </p:cTn>
                  </p:par>
                </p:childTnLst>
              </p:cTn>
              <p:nextCondLst>
                <p:cond evt="onClick" delay="0">
                  <p:tgtEl>
                    <p:spTgt spid="1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Содержимое 4" descr="Рисунок6.jpg"/>
          <p:cNvPicPr>
            <a:picLocks noGrp="1" noChangeAspect="1"/>
          </p:cNvPicPr>
          <p:nvPr>
            <p:ph idx="1"/>
          </p:nvPr>
        </p:nvPicPr>
        <p:blipFill>
          <a:blip r:embed="rId2"/>
          <a:srcRect/>
          <a:stretch>
            <a:fillRect/>
          </a:stretch>
        </p:blipFill>
        <p:spPr>
          <a:xfrm>
            <a:off x="0" y="-6350"/>
            <a:ext cx="9144000" cy="6859588"/>
          </a:xfrm>
        </p:spPr>
      </p:pic>
      <p:pic>
        <p:nvPicPr>
          <p:cNvPr id="8" name="Рисунок 7" descr="flute.jpg"/>
          <p:cNvPicPr>
            <a:picLocks noChangeAspect="1"/>
          </p:cNvPicPr>
          <p:nvPr/>
        </p:nvPicPr>
        <p:blipFill>
          <a:blip r:embed="rId3"/>
          <a:srcRect/>
          <a:stretch>
            <a:fillRect/>
          </a:stretch>
        </p:blipFill>
        <p:spPr bwMode="auto">
          <a:xfrm>
            <a:off x="2030413" y="285750"/>
            <a:ext cx="5184775" cy="2798763"/>
          </a:xfrm>
          <a:prstGeom prst="rect">
            <a:avLst/>
          </a:prstGeom>
          <a:noFill/>
          <a:ln w="9525">
            <a:noFill/>
            <a:miter lim="800000"/>
            <a:headEnd/>
            <a:tailEnd/>
          </a:ln>
        </p:spPr>
      </p:pic>
      <p:sp>
        <p:nvSpPr>
          <p:cNvPr id="10" name="Прямоугольник 9"/>
          <p:cNvSpPr/>
          <p:nvPr/>
        </p:nvSpPr>
        <p:spPr>
          <a:xfrm>
            <a:off x="4643438" y="292100"/>
            <a:ext cx="2786062" cy="708025"/>
          </a:xfrm>
          <a:prstGeom prst="rect">
            <a:avLst/>
          </a:prstGeom>
        </p:spPr>
        <p:txBody>
          <a:bodyPr>
            <a:spAutoFit/>
          </a:bodyPr>
          <a:lstStyle/>
          <a:p>
            <a:pPr algn="ctr" fontAlgn="auto">
              <a:spcBef>
                <a:spcPts val="0"/>
              </a:spcBef>
              <a:spcAft>
                <a:spcPts val="0"/>
              </a:spcAft>
              <a:defRPr/>
            </a:pPr>
            <a:r>
              <a:rPr lang="ru-RU" sz="4000" dirty="0">
                <a:solidFill>
                  <a:schemeClr val="accent2">
                    <a:lumMod val="50000"/>
                  </a:schemeClr>
                </a:solidFill>
                <a:latin typeface="a_AlgeriusBlw" pitchFamily="82" charset="-52"/>
              </a:rPr>
              <a:t>свирель</a:t>
            </a:r>
            <a:endParaRPr lang="ru-RU" sz="4000" dirty="0">
              <a:latin typeface="+mn-lt"/>
            </a:endParaRPr>
          </a:p>
        </p:txBody>
      </p:sp>
      <p:sp>
        <p:nvSpPr>
          <p:cNvPr id="36868" name="Текст 6"/>
          <p:cNvSpPr>
            <a:spLocks noGrp="1"/>
          </p:cNvSpPr>
          <p:nvPr>
            <p:ph type="body" sz="half" idx="2"/>
          </p:nvPr>
        </p:nvSpPr>
        <p:spPr>
          <a:xfrm>
            <a:off x="142875" y="3000375"/>
            <a:ext cx="8786813" cy="3357563"/>
          </a:xfrm>
        </p:spPr>
        <p:txBody>
          <a:bodyPr/>
          <a:lstStyle/>
          <a:p>
            <a:pPr eaLnBrk="1" hangingPunct="1"/>
            <a:r>
              <a:rPr lang="ru-RU" sz="1800" smtClean="0"/>
              <a:t>Русская свирель ещё недостаточно изучена. Специалисты давно пытаются соотнести бытующие свистковые инструменты с древнерусскими названиями. Наиболее часто летописцы употребляют три названия инструментов такого типа – </a:t>
            </a:r>
            <a:r>
              <a:rPr lang="ru-RU" sz="1800" b="1" smtClean="0"/>
              <a:t>свирель</a:t>
            </a:r>
            <a:r>
              <a:rPr lang="ru-RU" sz="1800" smtClean="0"/>
              <a:t>, </a:t>
            </a:r>
            <a:r>
              <a:rPr lang="ru-RU" sz="1800" b="1" smtClean="0"/>
              <a:t>сопель</a:t>
            </a:r>
            <a:r>
              <a:rPr lang="ru-RU" sz="1800" smtClean="0"/>
              <a:t> и </a:t>
            </a:r>
            <a:r>
              <a:rPr lang="ru-RU" sz="1800" b="1" smtClean="0"/>
              <a:t>цевница</a:t>
            </a:r>
            <a:r>
              <a:rPr lang="ru-RU" sz="1800" smtClean="0"/>
              <a:t>. По преданию, на свирели играл сын славянской богини любви Лады — Лель. Он делал себе весной свирель из прутиков березы.</a:t>
            </a:r>
          </a:p>
          <a:p>
            <a:pPr eaLnBrk="1" hangingPunct="1"/>
            <a:r>
              <a:rPr lang="ru-RU" sz="1800" smtClean="0"/>
              <a:t>Слово “</a:t>
            </a:r>
            <a:r>
              <a:rPr lang="ru-RU" sz="1800" b="1" smtClean="0"/>
              <a:t>свирель</a:t>
            </a:r>
            <a:r>
              <a:rPr lang="ru-RU" sz="1800" smtClean="0"/>
              <a:t>” более древнее, чем “</a:t>
            </a:r>
            <a:r>
              <a:rPr lang="ru-RU" sz="1800" b="1" smtClean="0"/>
              <a:t>сопель</a:t>
            </a:r>
            <a:r>
              <a:rPr lang="ru-RU" sz="1800" smtClean="0"/>
              <a:t>“, поскольку оно встречается в общеславянском языке и, следовательно, существовало еще в эпоху, предшествовавшую разделению этого языка на восточную, западную и южную ветви. Однако относилось ли такое название к инструменту определенного вида сказать трудно: в древней Руси “свирцом”, “свирянином” называли исполнителя на любом духовом инструменте, кроме рога и трубы – “трубачея”.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Содержимое 4" descr="Рисунок6.jpg"/>
          <p:cNvPicPr>
            <a:picLocks noGrp="1" noChangeAspect="1"/>
          </p:cNvPicPr>
          <p:nvPr>
            <p:ph idx="1"/>
          </p:nvPr>
        </p:nvPicPr>
        <p:blipFill>
          <a:blip r:embed="rId3"/>
          <a:srcRect/>
          <a:stretch>
            <a:fillRect/>
          </a:stretch>
        </p:blipFill>
        <p:spPr>
          <a:xfrm>
            <a:off x="0" y="0"/>
            <a:ext cx="9144000" cy="6858000"/>
          </a:xfrm>
        </p:spPr>
      </p:pic>
      <p:sp>
        <p:nvSpPr>
          <p:cNvPr id="8" name="Заголовок 7"/>
          <p:cNvSpPr>
            <a:spLocks noGrp="1"/>
          </p:cNvSpPr>
          <p:nvPr>
            <p:ph type="title"/>
          </p:nvPr>
        </p:nvSpPr>
        <p:spPr>
          <a:xfrm>
            <a:off x="457200" y="273050"/>
            <a:ext cx="3008313" cy="727075"/>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труба</a:t>
            </a:r>
            <a:endParaRPr lang="ru-RU" sz="4000" b="0" dirty="0">
              <a:solidFill>
                <a:schemeClr val="accent2">
                  <a:lumMod val="50000"/>
                </a:schemeClr>
              </a:solidFill>
              <a:latin typeface="a_AlgeriusBlw" pitchFamily="82" charset="-52"/>
            </a:endParaRPr>
          </a:p>
        </p:txBody>
      </p:sp>
      <p:sp>
        <p:nvSpPr>
          <p:cNvPr id="37891" name="Текст 8"/>
          <p:cNvSpPr>
            <a:spLocks noGrp="1"/>
          </p:cNvSpPr>
          <p:nvPr>
            <p:ph type="body" sz="half" idx="2"/>
          </p:nvPr>
        </p:nvSpPr>
        <p:spPr>
          <a:xfrm>
            <a:off x="71438" y="928688"/>
            <a:ext cx="4143375" cy="5429250"/>
          </a:xfrm>
        </p:spPr>
        <p:txBody>
          <a:bodyPr/>
          <a:lstStyle/>
          <a:p>
            <a:pPr eaLnBrk="1" hangingPunct="1"/>
            <a:r>
              <a:rPr lang="ru-RU" sz="1700" smtClean="0"/>
              <a:t>Звонкий призывный голос трубы известен с древнейших времён пастухам, охотникам, воинам. Задолго до н.э. трубу знали египтяне, греки, римляне. В средние века труба активно участвовала в рыцарских церемониалах, играх и турнирах, в походе, на отдыхе, в бою. Впервые в оперный оркестр трубы ввёл итальянский композитор К.Монтеверди, когда в 1607г. сочинил фанфару из 5 самостоятельных партий труб в увертюре к своей первой опере «Орфей». В группе медных духовых инструментов симфонического оркестра труба – самый высокий по диапазону инструмент. Именно она придаёт звучанию оркестра удивительную торжественность, приподнятость.</a:t>
            </a:r>
          </a:p>
        </p:txBody>
      </p:sp>
      <p:pic>
        <p:nvPicPr>
          <p:cNvPr id="10" name="Рисунок 9" descr="P9290009.jpg"/>
          <p:cNvPicPr>
            <a:picLocks noChangeAspect="1"/>
          </p:cNvPicPr>
          <p:nvPr/>
        </p:nvPicPr>
        <p:blipFill>
          <a:blip r:embed="rId4"/>
          <a:stretch>
            <a:fillRect/>
          </a:stretch>
        </p:blipFill>
        <p:spPr>
          <a:xfrm>
            <a:off x="4238623" y="428604"/>
            <a:ext cx="4762533" cy="35719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Рисунок 10" descr="158486.jpg"/>
          <p:cNvPicPr>
            <a:picLocks noChangeAspect="1"/>
          </p:cNvPicPr>
          <p:nvPr/>
        </p:nvPicPr>
        <p:blipFill>
          <a:blip r:embed="rId5"/>
          <a:stretch>
            <a:fillRect/>
          </a:stretch>
        </p:blipFill>
        <p:spPr>
          <a:xfrm>
            <a:off x="4786314" y="3143248"/>
            <a:ext cx="3527754" cy="2732819"/>
          </a:xfrm>
          <a:prstGeom prst="rect">
            <a:avLst/>
          </a:prstGeom>
          <a:ln w="57150">
            <a:solidFill>
              <a:srgbClr val="FFFF00"/>
            </a:solidFill>
          </a:ln>
          <a:effectLst/>
          <a:scene3d>
            <a:camera prst="perspectiveContrastingLeftFacing"/>
            <a:lightRig rig="contrasting" dir="t">
              <a:rot lat="0" lon="0" rev="7800000"/>
            </a:lightRig>
          </a:scene3d>
          <a:sp3d>
            <a:bevelT w="139700" h="139700"/>
          </a:sp3d>
        </p:spPr>
      </p:pic>
      <p:pic>
        <p:nvPicPr>
          <p:cNvPr id="12" name="igorevsky_-_solo_na_trube.mp3">
            <a:hlinkClick r:id="" action="ppaction://media"/>
          </p:cNvPr>
          <p:cNvPicPr>
            <a:picLocks noRot="1" noChangeAspect="1"/>
          </p:cNvPicPr>
          <p:nvPr>
            <a:audioFile r:link="rId1"/>
          </p:nvPr>
        </p:nvPicPr>
        <p:blipFill>
          <a:blip r:embed="rId6"/>
          <a:srcRect/>
          <a:stretch>
            <a:fillRect/>
          </a:stretch>
        </p:blipFill>
        <p:spPr bwMode="auto">
          <a:xfrm>
            <a:off x="4143375" y="5214938"/>
            <a:ext cx="590550" cy="590550"/>
          </a:xfrm>
          <a:prstGeom prst="rect">
            <a:avLst/>
          </a:prstGeom>
          <a:noFill/>
          <a:ln w="9525">
            <a:noFill/>
            <a:miter lim="800000"/>
            <a:headEnd/>
            <a:tailEnd/>
          </a:ln>
        </p:spPr>
      </p:pic>
      <p:sp>
        <p:nvSpPr>
          <p:cNvPr id="13" name="TextBox 12"/>
          <p:cNvSpPr txBox="1"/>
          <p:nvPr/>
        </p:nvSpPr>
        <p:spPr>
          <a:xfrm>
            <a:off x="4572000" y="5857892"/>
            <a:ext cx="1643074" cy="369332"/>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ru-RU" b="1" dirty="0">
                <a:latin typeface="+mn-lt"/>
              </a:rPr>
              <a:t>Соло на трубе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ppt_x"/>
                                          </p:val>
                                        </p:tav>
                                        <p:tav tm="100000">
                                          <p:val>
                                            <p:strVal val="#ppt_x"/>
                                          </p:val>
                                        </p:tav>
                                      </p:tavLst>
                                    </p:anim>
                                    <p:anim calcmode="lin" valueType="num">
                                      <p:cBhvr additive="base">
                                        <p:cTn id="8" dur="5000" fill="hold"/>
                                        <p:tgtEl>
                                          <p:spTgt spid="10"/>
                                        </p:tgtEl>
                                        <p:attrNameLst>
                                          <p:attrName>ppt_y</p:attrName>
                                        </p:attrNameLst>
                                      </p:cBhvr>
                                      <p:tavLst>
                                        <p:tav tm="0">
                                          <p:val>
                                            <p:strVal val="1+#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ppt_x"/>
                                          </p:val>
                                        </p:tav>
                                        <p:tav tm="100000">
                                          <p:val>
                                            <p:strVal val="#ppt_x"/>
                                          </p:val>
                                        </p:tav>
                                      </p:tavLst>
                                    </p:anim>
                                    <p:anim calcmode="lin" valueType="num">
                                      <p:cBhvr additive="base">
                                        <p:cTn id="12" dur="5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2902" fill="hold"/>
                                        <p:tgtEl>
                                          <p:spTgt spid="12"/>
                                        </p:tgtEl>
                                      </p:cBhvr>
                                    </p:cmd>
                                  </p:childTnLst>
                                </p:cTn>
                              </p:par>
                            </p:childTnLst>
                          </p:cTn>
                        </p:par>
                      </p:childTnLst>
                    </p:cTn>
                  </p:par>
                </p:childTnLst>
              </p:cTn>
              <p:nextCondLst>
                <p:cond evt="onClick" delay="0">
                  <p:tgtEl>
                    <p:spTgt spid="12"/>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Содержимое 4" descr="Рисунок6.jpg"/>
          <p:cNvPicPr>
            <a:picLocks noGrp="1" noChangeAspect="1"/>
          </p:cNvPicPr>
          <p:nvPr>
            <p:ph sz="half" idx="2"/>
          </p:nvPr>
        </p:nvPicPr>
        <p:blipFill>
          <a:blip r:embed="rId2"/>
          <a:srcRect/>
          <a:stretch>
            <a:fillRect/>
          </a:stretch>
        </p:blipFill>
        <p:spPr>
          <a:xfrm>
            <a:off x="11113" y="7938"/>
            <a:ext cx="9132887" cy="6850062"/>
          </a:xfrm>
        </p:spPr>
      </p:pic>
      <p:sp>
        <p:nvSpPr>
          <p:cNvPr id="9" name="Текст 8"/>
          <p:cNvSpPr>
            <a:spLocks noGrp="1"/>
          </p:cNvSpPr>
          <p:nvPr>
            <p:ph type="body" idx="1"/>
          </p:nvPr>
        </p:nvSpPr>
        <p:spPr>
          <a:xfrm>
            <a:off x="357188" y="357188"/>
            <a:ext cx="4040187" cy="639762"/>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туба</a:t>
            </a:r>
            <a:endParaRPr lang="ru-RU" sz="4000" b="0" dirty="0">
              <a:solidFill>
                <a:schemeClr val="accent2">
                  <a:lumMod val="50000"/>
                </a:schemeClr>
              </a:solidFill>
              <a:latin typeface="a_AlgeriusBlw" pitchFamily="82" charset="-52"/>
            </a:endParaRPr>
          </a:p>
        </p:txBody>
      </p:sp>
      <p:sp>
        <p:nvSpPr>
          <p:cNvPr id="10" name="Текст 9"/>
          <p:cNvSpPr>
            <a:spLocks noGrp="1"/>
          </p:cNvSpPr>
          <p:nvPr>
            <p:ph type="body" sz="quarter" idx="3"/>
          </p:nvPr>
        </p:nvSpPr>
        <p:spPr>
          <a:xfrm>
            <a:off x="4786313" y="357188"/>
            <a:ext cx="4041775" cy="639762"/>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тромбон</a:t>
            </a:r>
            <a:endParaRPr lang="ru-RU" sz="4000" b="0" dirty="0">
              <a:solidFill>
                <a:schemeClr val="accent2">
                  <a:lumMod val="50000"/>
                </a:schemeClr>
              </a:solidFill>
              <a:latin typeface="a_AlgeriusBlw" pitchFamily="82" charset="-52"/>
            </a:endParaRPr>
          </a:p>
        </p:txBody>
      </p:sp>
      <p:pic>
        <p:nvPicPr>
          <p:cNvPr id="12" name="Содержимое 11" descr="ybb321.jpg"/>
          <p:cNvPicPr>
            <a:picLocks noGrp="1" noChangeAspect="1"/>
          </p:cNvPicPr>
          <p:nvPr>
            <p:ph sz="quarter" idx="4"/>
          </p:nvPr>
        </p:nvPicPr>
        <p:blipFill>
          <a:blip r:embed="rId3"/>
          <a:srcRect/>
          <a:stretch>
            <a:fillRect/>
          </a:stretch>
        </p:blipFill>
        <p:spPr>
          <a:xfrm>
            <a:off x="561975" y="1071563"/>
            <a:ext cx="3509963" cy="2357437"/>
          </a:xfrm>
        </p:spPr>
      </p:pic>
      <p:pic>
        <p:nvPicPr>
          <p:cNvPr id="13" name="Рисунок 12" descr="2_62h.jpg"/>
          <p:cNvPicPr>
            <a:picLocks noChangeAspect="1"/>
          </p:cNvPicPr>
          <p:nvPr/>
        </p:nvPicPr>
        <p:blipFill>
          <a:blip r:embed="rId4"/>
          <a:srcRect/>
          <a:stretch>
            <a:fillRect/>
          </a:stretch>
        </p:blipFill>
        <p:spPr bwMode="auto">
          <a:xfrm>
            <a:off x="4714875" y="1311275"/>
            <a:ext cx="4214813" cy="1903413"/>
          </a:xfrm>
          <a:prstGeom prst="rect">
            <a:avLst/>
          </a:prstGeom>
          <a:noFill/>
          <a:ln w="9525">
            <a:noFill/>
            <a:miter lim="800000"/>
            <a:headEnd/>
            <a:tailEnd/>
          </a:ln>
        </p:spPr>
      </p:pic>
      <p:sp>
        <p:nvSpPr>
          <p:cNvPr id="38918" name="TextBox 13"/>
          <p:cNvSpPr txBox="1">
            <a:spLocks noChangeArrowheads="1"/>
          </p:cNvSpPr>
          <p:nvPr/>
        </p:nvSpPr>
        <p:spPr bwMode="auto">
          <a:xfrm>
            <a:off x="142875" y="3429000"/>
            <a:ext cx="4429125" cy="2754313"/>
          </a:xfrm>
          <a:prstGeom prst="rect">
            <a:avLst/>
          </a:prstGeom>
          <a:noFill/>
          <a:ln w="9525">
            <a:noFill/>
            <a:miter lim="800000"/>
            <a:headEnd/>
            <a:tailEnd/>
          </a:ln>
        </p:spPr>
        <p:txBody>
          <a:bodyPr>
            <a:spAutoFit/>
          </a:bodyPr>
          <a:lstStyle/>
          <a:p>
            <a:r>
              <a:rPr lang="ru-RU" sz="1700">
                <a:latin typeface="Calibri" pitchFamily="34" charset="0"/>
              </a:rPr>
              <a:t>В группе медных духовых инструментов </a:t>
            </a:r>
            <a:r>
              <a:rPr lang="ru-RU" sz="2000" b="1">
                <a:latin typeface="Calibri" pitchFamily="34" charset="0"/>
              </a:rPr>
              <a:t>туба </a:t>
            </a:r>
            <a:r>
              <a:rPr lang="ru-RU" sz="1700">
                <a:latin typeface="Calibri" pitchFamily="34" charset="0"/>
              </a:rPr>
              <a:t>является самой низкой по звучанию. Она была сконструирована в 1835г. в Германии. Тубу отличает полнокровное, мощное звучание. Впервые тубу в симфонический оркестр ввёл Р.Вагнер.  В опере «Летучий голландец»он поручил ей солирующую роль, обогатив этим звучание оркестра новой инструментальной краской. Туба – участник духовых и эстрадных оркестров.</a:t>
            </a:r>
          </a:p>
        </p:txBody>
      </p:sp>
      <p:sp>
        <p:nvSpPr>
          <p:cNvPr id="38919" name="TextBox 15"/>
          <p:cNvSpPr txBox="1">
            <a:spLocks noChangeArrowheads="1"/>
          </p:cNvSpPr>
          <p:nvPr/>
        </p:nvSpPr>
        <p:spPr bwMode="auto">
          <a:xfrm>
            <a:off x="4643438" y="3429000"/>
            <a:ext cx="4357687" cy="2892425"/>
          </a:xfrm>
          <a:prstGeom prst="rect">
            <a:avLst/>
          </a:prstGeom>
          <a:noFill/>
          <a:ln w="9525">
            <a:noFill/>
            <a:miter lim="800000"/>
            <a:headEnd/>
            <a:tailEnd/>
          </a:ln>
        </p:spPr>
        <p:txBody>
          <a:bodyPr>
            <a:spAutoFit/>
          </a:bodyPr>
          <a:lstStyle/>
          <a:p>
            <a:r>
              <a:rPr lang="ru-RU" sz="2000" b="1">
                <a:latin typeface="Calibri" pitchFamily="34" charset="0"/>
              </a:rPr>
              <a:t>Тромбон</a:t>
            </a:r>
            <a:r>
              <a:rPr lang="ru-RU">
                <a:latin typeface="Calibri" pitchFamily="34" charset="0"/>
              </a:rPr>
              <a:t> – ближайший родственник трубы, её басовая разновидность. Об этом говорит само название инструмента: в переводе с итальянского «тромбон» означает «трубища». Тромбон обладает мощным по динамике, блестящим по тембру, величественным, грозным и мужественным по характеру звуком. Впервые тромбон появился в </a:t>
            </a:r>
            <a:r>
              <a:rPr lang="en-US">
                <a:latin typeface="Calibri" pitchFamily="34" charset="0"/>
              </a:rPr>
              <a:t>XV</a:t>
            </a:r>
            <a:r>
              <a:rPr lang="ru-RU">
                <a:latin typeface="Calibri" pitchFamily="34" charset="0"/>
              </a:rPr>
              <a:t>в. как  басовая разновидность трубы.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Содержимое 4" descr="Рисунок6.jpg"/>
          <p:cNvPicPr>
            <a:picLocks noGrp="1" noChangeAspect="1"/>
          </p:cNvPicPr>
          <p:nvPr>
            <p:ph sz="half" idx="2"/>
          </p:nvPr>
        </p:nvPicPr>
        <p:blipFill>
          <a:blip r:embed="rId4"/>
          <a:srcRect/>
          <a:stretch>
            <a:fillRect/>
          </a:stretch>
        </p:blipFill>
        <p:spPr>
          <a:xfrm>
            <a:off x="0" y="0"/>
            <a:ext cx="9144000" cy="6858000"/>
          </a:xfrm>
        </p:spPr>
      </p:pic>
      <p:sp>
        <p:nvSpPr>
          <p:cNvPr id="9" name="Текст 8"/>
          <p:cNvSpPr>
            <a:spLocks noGrp="1"/>
          </p:cNvSpPr>
          <p:nvPr>
            <p:ph type="body" idx="1"/>
          </p:nvPr>
        </p:nvSpPr>
        <p:spPr>
          <a:xfrm>
            <a:off x="285750" y="428625"/>
            <a:ext cx="3786188" cy="639763"/>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фагот</a:t>
            </a:r>
            <a:endParaRPr lang="ru-RU" sz="4000" b="0" dirty="0">
              <a:solidFill>
                <a:schemeClr val="accent2">
                  <a:lumMod val="50000"/>
                </a:schemeClr>
              </a:solidFill>
              <a:latin typeface="a_AlgeriusBlw" pitchFamily="82" charset="-52"/>
            </a:endParaRPr>
          </a:p>
        </p:txBody>
      </p:sp>
      <p:sp>
        <p:nvSpPr>
          <p:cNvPr id="10" name="Текст 9"/>
          <p:cNvSpPr>
            <a:spLocks noGrp="1"/>
          </p:cNvSpPr>
          <p:nvPr>
            <p:ph type="body" sz="quarter" idx="3"/>
          </p:nvPr>
        </p:nvSpPr>
        <p:spPr>
          <a:xfrm>
            <a:off x="5143500" y="357188"/>
            <a:ext cx="3470275" cy="639762"/>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флейта</a:t>
            </a:r>
            <a:endParaRPr lang="ru-RU" sz="4000" b="0" dirty="0">
              <a:solidFill>
                <a:schemeClr val="accent2">
                  <a:lumMod val="50000"/>
                </a:schemeClr>
              </a:solidFill>
              <a:latin typeface="a_AlgeriusBlw" pitchFamily="82" charset="-52"/>
            </a:endParaRPr>
          </a:p>
        </p:txBody>
      </p:sp>
      <p:pic>
        <p:nvPicPr>
          <p:cNvPr id="12" name="Содержимое 11" descr="_DSC2181_resize.JPG"/>
          <p:cNvPicPr>
            <a:picLocks noGrp="1" noChangeAspect="1"/>
          </p:cNvPicPr>
          <p:nvPr>
            <p:ph sz="quarter" idx="4"/>
          </p:nvPr>
        </p:nvPicPr>
        <p:blipFill>
          <a:blip r:embed="rId5"/>
          <a:stretch>
            <a:fillRect/>
          </a:stretch>
        </p:blipFill>
        <p:spPr>
          <a:xfrm>
            <a:off x="4745918" y="1142984"/>
            <a:ext cx="4082172" cy="2714644"/>
          </a:xfrm>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Рисунок 12" descr="Fahot.jpg"/>
          <p:cNvPicPr>
            <a:picLocks noChangeAspect="1"/>
          </p:cNvPicPr>
          <p:nvPr/>
        </p:nvPicPr>
        <p:blipFill>
          <a:blip r:embed="rId6"/>
          <a:stretch>
            <a:fillRect/>
          </a:stretch>
        </p:blipFill>
        <p:spPr>
          <a:xfrm>
            <a:off x="1339913" y="1071546"/>
            <a:ext cx="3089211" cy="34290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Badinerie_aus_der_h-moll-Suite_(BWV_1067).mp3">
            <a:hlinkClick r:id="" action="ppaction://media"/>
          </p:cNvPr>
          <p:cNvPicPr>
            <a:picLocks noRot="1" noChangeAspect="1"/>
          </p:cNvPicPr>
          <p:nvPr>
            <a:audioFile r:link="rId1"/>
          </p:nvPr>
        </p:nvPicPr>
        <p:blipFill>
          <a:blip r:embed="rId7"/>
          <a:srcRect/>
          <a:stretch>
            <a:fillRect/>
          </a:stretch>
        </p:blipFill>
        <p:spPr bwMode="auto">
          <a:xfrm>
            <a:off x="5214938" y="4429125"/>
            <a:ext cx="428625" cy="428625"/>
          </a:xfrm>
          <a:prstGeom prst="rect">
            <a:avLst/>
          </a:prstGeom>
          <a:noFill/>
          <a:ln w="9525">
            <a:noFill/>
            <a:miter lim="800000"/>
            <a:headEnd/>
            <a:tailEnd/>
          </a:ln>
        </p:spPr>
      </p:pic>
      <p:sp>
        <p:nvSpPr>
          <p:cNvPr id="15" name="TextBox 14"/>
          <p:cNvSpPr txBox="1"/>
          <p:nvPr/>
        </p:nvSpPr>
        <p:spPr>
          <a:xfrm>
            <a:off x="5857884" y="4211429"/>
            <a:ext cx="2428892" cy="646331"/>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b="1" dirty="0">
                <a:latin typeface="+mn-lt"/>
              </a:rPr>
              <a:t>Иоганн Себастьян Бах</a:t>
            </a:r>
          </a:p>
          <a:p>
            <a:pPr algn="ctr" fontAlgn="auto">
              <a:spcBef>
                <a:spcPts val="0"/>
              </a:spcBef>
              <a:spcAft>
                <a:spcPts val="0"/>
              </a:spcAft>
              <a:defRPr/>
            </a:pPr>
            <a:r>
              <a:rPr lang="ru-RU" b="1" dirty="0">
                <a:latin typeface="+mn-lt"/>
              </a:rPr>
              <a:t>«Шутка»</a:t>
            </a:r>
          </a:p>
        </p:txBody>
      </p:sp>
      <p:pic>
        <p:nvPicPr>
          <p:cNvPr id="16" name="track01.mp3">
            <a:hlinkClick r:id="" action="ppaction://media"/>
          </p:cNvPr>
          <p:cNvPicPr>
            <a:picLocks noRot="1" noChangeAspect="1"/>
          </p:cNvPicPr>
          <p:nvPr>
            <a:audioFile r:link="rId2"/>
          </p:nvPr>
        </p:nvPicPr>
        <p:blipFill>
          <a:blip r:embed="rId7"/>
          <a:srcRect/>
          <a:stretch>
            <a:fillRect/>
          </a:stretch>
        </p:blipFill>
        <p:spPr bwMode="auto">
          <a:xfrm>
            <a:off x="500063" y="3195638"/>
            <a:ext cx="447675" cy="447675"/>
          </a:xfrm>
          <a:prstGeom prst="rect">
            <a:avLst/>
          </a:prstGeom>
          <a:noFill/>
          <a:ln w="9525">
            <a:noFill/>
            <a:miter lim="800000"/>
            <a:headEnd/>
            <a:tailEnd/>
          </a:ln>
        </p:spPr>
      </p:pic>
      <p:sp>
        <p:nvSpPr>
          <p:cNvPr id="17" name="TextBox 16"/>
          <p:cNvSpPr txBox="1"/>
          <p:nvPr/>
        </p:nvSpPr>
        <p:spPr>
          <a:xfrm>
            <a:off x="214282" y="3857628"/>
            <a:ext cx="1714512" cy="646331"/>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en-US" b="1" dirty="0">
                <a:latin typeface="+mn-lt"/>
              </a:rPr>
              <a:t>Astor </a:t>
            </a:r>
            <a:r>
              <a:rPr lang="en-US" b="1" dirty="0" err="1">
                <a:latin typeface="+mn-lt"/>
              </a:rPr>
              <a:t>Piazzolla</a:t>
            </a:r>
            <a:r>
              <a:rPr lang="en-US" b="1" dirty="0">
                <a:latin typeface="+mn-lt"/>
              </a:rPr>
              <a:t/>
            </a:r>
            <a:br>
              <a:rPr lang="en-US" b="1" dirty="0">
                <a:latin typeface="+mn-lt"/>
              </a:rPr>
            </a:br>
            <a:r>
              <a:rPr lang="en-US" b="1" dirty="0">
                <a:latin typeface="+mn-lt"/>
              </a:rPr>
              <a:t>«</a:t>
            </a:r>
            <a:r>
              <a:rPr lang="en-US" b="1" dirty="0" err="1">
                <a:latin typeface="+mn-lt"/>
              </a:rPr>
              <a:t>Libertango</a:t>
            </a:r>
            <a:r>
              <a:rPr lang="en-US" b="1" dirty="0">
                <a:latin typeface="+mn-lt"/>
              </a:rPr>
              <a:t>» </a:t>
            </a:r>
            <a:endParaRPr lang="ru-RU" b="1" dirty="0">
              <a:latin typeface="+mn-lt"/>
            </a:endParaRPr>
          </a:p>
        </p:txBody>
      </p:sp>
      <p:sp>
        <p:nvSpPr>
          <p:cNvPr id="39946" name="TextBox 10"/>
          <p:cNvSpPr txBox="1">
            <a:spLocks noChangeArrowheads="1"/>
          </p:cNvSpPr>
          <p:nvPr/>
        </p:nvSpPr>
        <p:spPr bwMode="auto">
          <a:xfrm>
            <a:off x="285750" y="4643438"/>
            <a:ext cx="4357688" cy="1784350"/>
          </a:xfrm>
          <a:prstGeom prst="rect">
            <a:avLst/>
          </a:prstGeom>
          <a:noFill/>
          <a:ln w="9525">
            <a:noFill/>
            <a:miter lim="800000"/>
            <a:headEnd/>
            <a:tailEnd/>
          </a:ln>
        </p:spPr>
        <p:txBody>
          <a:bodyPr>
            <a:spAutoFit/>
          </a:bodyPr>
          <a:lstStyle/>
          <a:p>
            <a:r>
              <a:rPr lang="ru-RU" sz="2000" b="1">
                <a:latin typeface="Calibri" pitchFamily="34" charset="0"/>
              </a:rPr>
              <a:t>Фагот</a:t>
            </a:r>
            <a:r>
              <a:rPr lang="ru-RU">
                <a:latin typeface="Calibri" pitchFamily="34" charset="0"/>
              </a:rPr>
              <a:t> – самый низкий по звучанию в группе деревянных духовых инструментов. Создан в 20-30-е гг. </a:t>
            </a:r>
            <a:r>
              <a:rPr lang="en-US">
                <a:latin typeface="Calibri" pitchFamily="34" charset="0"/>
              </a:rPr>
              <a:t>XVI </a:t>
            </a:r>
            <a:r>
              <a:rPr lang="ru-RU">
                <a:latin typeface="Calibri" pitchFamily="34" charset="0"/>
              </a:rPr>
              <a:t>в. в Италии. Используется фагот в симфоническом, духовом оркестрах и как сольный инструмент.</a:t>
            </a:r>
          </a:p>
        </p:txBody>
      </p:sp>
      <p:sp>
        <p:nvSpPr>
          <p:cNvPr id="39947" name="TextBox 17"/>
          <p:cNvSpPr txBox="1">
            <a:spLocks noChangeArrowheads="1"/>
          </p:cNvSpPr>
          <p:nvPr/>
        </p:nvSpPr>
        <p:spPr bwMode="auto">
          <a:xfrm>
            <a:off x="4572000" y="5046663"/>
            <a:ext cx="4429125" cy="954087"/>
          </a:xfrm>
          <a:prstGeom prst="rect">
            <a:avLst/>
          </a:prstGeom>
          <a:noFill/>
          <a:ln w="9525">
            <a:noFill/>
            <a:miter lim="800000"/>
            <a:headEnd/>
            <a:tailEnd/>
          </a:ln>
        </p:spPr>
        <p:txBody>
          <a:bodyPr>
            <a:spAutoFit/>
          </a:bodyPr>
          <a:lstStyle/>
          <a:p>
            <a:r>
              <a:rPr lang="ru-RU" sz="2000" b="1">
                <a:latin typeface="Calibri" pitchFamily="34" charset="0"/>
              </a:rPr>
              <a:t>Флейта </a:t>
            </a:r>
            <a:r>
              <a:rPr lang="ru-RU">
                <a:latin typeface="Calibri" pitchFamily="34" charset="0"/>
              </a:rPr>
              <a:t>– деревянный духовой инструмент. Название его происходит от латинского слова  «флатус» - «дуновение»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500"/>
                                        <p:tgtEl>
                                          <p:spTgt spid="13"/>
                                        </p:tgtEl>
                                      </p:cBhvr>
                                    </p:animEffect>
                                  </p:childTnLst>
                                </p:cTn>
                              </p:par>
                              <p:par>
                                <p:cTn id="8" presetID="3" presetClass="entr" presetSubtype="5"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3983" fill="hold"/>
                                        <p:tgtEl>
                                          <p:spTgt spid="14"/>
                                        </p:tgtEl>
                                      </p:cBhvr>
                                    </p:cmd>
                                  </p:childTnLst>
                                </p:cTn>
                              </p:par>
                            </p:childTnLst>
                          </p:cTn>
                        </p:par>
                      </p:childTnLst>
                    </p:cTn>
                  </p:par>
                </p:childTnLst>
              </p:cTn>
              <p:nextCondLst>
                <p:cond evt="onClick" delay="0">
                  <p:tgtEl>
                    <p:spTgt spid="14"/>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51379" fill="hold"/>
                                        <p:tgtEl>
                                          <p:spTgt spid="16"/>
                                        </p:tgtEl>
                                      </p:cBhvr>
                                    </p:cmd>
                                  </p:childTnLst>
                                </p:cTn>
                              </p:par>
                            </p:childTnLst>
                          </p:cTn>
                        </p:par>
                      </p:childTnLst>
                    </p:cTn>
                  </p:par>
                </p:childTnLst>
              </p:cTn>
              <p:nextCondLst>
                <p:cond evt="onClick" delay="0">
                  <p:tgtEl>
                    <p:spTgt spid="16"/>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Содержимое 4" descr="Рисунок6.jpg"/>
          <p:cNvPicPr>
            <a:picLocks noGrp="1" noChangeAspect="1"/>
          </p:cNvPicPr>
          <p:nvPr>
            <p:ph idx="1"/>
          </p:nvPr>
        </p:nvPicPr>
        <p:blipFill>
          <a:blip r:embed="rId2"/>
          <a:srcRect/>
          <a:stretch>
            <a:fillRect/>
          </a:stretch>
        </p:blipFill>
        <p:spPr>
          <a:xfrm>
            <a:off x="0" y="-6350"/>
            <a:ext cx="9151938" cy="6864350"/>
          </a:xfrm>
        </p:spPr>
      </p:pic>
      <p:sp>
        <p:nvSpPr>
          <p:cNvPr id="2" name="Заголовок 1"/>
          <p:cNvSpPr>
            <a:spLocks noGrp="1"/>
          </p:cNvSpPr>
          <p:nvPr>
            <p:ph type="title"/>
          </p:nvPr>
        </p:nvSpPr>
        <p:spPr>
          <a:xfrm>
            <a:off x="706438" y="273050"/>
            <a:ext cx="3008312" cy="727075"/>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цитра</a:t>
            </a:r>
            <a:endParaRPr lang="ru-RU" sz="4000" b="0" dirty="0">
              <a:solidFill>
                <a:schemeClr val="accent2">
                  <a:lumMod val="50000"/>
                </a:schemeClr>
              </a:solidFill>
              <a:latin typeface="a_AlgeriusBlw" pitchFamily="82" charset="-52"/>
            </a:endParaRPr>
          </a:p>
        </p:txBody>
      </p:sp>
      <p:sp>
        <p:nvSpPr>
          <p:cNvPr id="40963" name="Текст 3"/>
          <p:cNvSpPr>
            <a:spLocks noGrp="1"/>
          </p:cNvSpPr>
          <p:nvPr>
            <p:ph type="body" sz="half" idx="2"/>
          </p:nvPr>
        </p:nvSpPr>
        <p:spPr>
          <a:xfrm>
            <a:off x="214313" y="3857625"/>
            <a:ext cx="4143375" cy="2214563"/>
          </a:xfrm>
        </p:spPr>
        <p:txBody>
          <a:bodyPr/>
          <a:lstStyle/>
          <a:p>
            <a:pPr eaLnBrk="1" hangingPunct="1"/>
            <a:r>
              <a:rPr lang="ru-RU" sz="2000" b="1" smtClean="0"/>
              <a:t>Цитра </a:t>
            </a:r>
            <a:r>
              <a:rPr lang="ru-RU" smtClean="0"/>
              <a:t>— (нем. Zither) - </a:t>
            </a:r>
            <a:r>
              <a:rPr lang="ru-RU" sz="1800" smtClean="0"/>
              <a:t>струнный щипковый музыкальный инструмент, получивший наибольшее распространение в Австрии и Германии в </a:t>
            </a:r>
            <a:r>
              <a:rPr lang="en-US" sz="1800" smtClean="0"/>
              <a:t>XIX</a:t>
            </a:r>
            <a:r>
              <a:rPr lang="ru-RU" sz="1800" smtClean="0"/>
              <a:t> в. Струны (в некоторых разновидностях до 40) натягиваются над грифом и вне грифа над декой.</a:t>
            </a:r>
            <a:endParaRPr lang="ru-RU" smtClean="0"/>
          </a:p>
        </p:txBody>
      </p:sp>
      <p:pic>
        <p:nvPicPr>
          <p:cNvPr id="6" name="Рисунок 5" descr="guqin14.jpg"/>
          <p:cNvPicPr>
            <a:picLocks noChangeAspect="1"/>
          </p:cNvPicPr>
          <p:nvPr/>
        </p:nvPicPr>
        <p:blipFill>
          <a:blip r:embed="rId3"/>
          <a:stretch>
            <a:fillRect/>
          </a:stretch>
        </p:blipFill>
        <p:spPr>
          <a:xfrm>
            <a:off x="4643438" y="1142984"/>
            <a:ext cx="4279474" cy="26432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Box 6"/>
          <p:cNvSpPr txBox="1"/>
          <p:nvPr/>
        </p:nvSpPr>
        <p:spPr>
          <a:xfrm>
            <a:off x="5000625" y="285750"/>
            <a:ext cx="3571875" cy="708025"/>
          </a:xfrm>
          <a:prstGeom prst="rect">
            <a:avLst/>
          </a:prstGeom>
          <a:noFill/>
        </p:spPr>
        <p:txBody>
          <a:bodyPr>
            <a:spAutoFit/>
          </a:bodyPr>
          <a:lstStyle/>
          <a:p>
            <a:pPr algn="ctr" fontAlgn="auto">
              <a:spcBef>
                <a:spcPts val="0"/>
              </a:spcBef>
              <a:spcAft>
                <a:spcPts val="0"/>
              </a:spcAft>
              <a:defRPr/>
            </a:pPr>
            <a:r>
              <a:rPr lang="ru-RU" sz="4000" dirty="0" err="1">
                <a:solidFill>
                  <a:schemeClr val="accent2">
                    <a:lumMod val="50000"/>
                  </a:schemeClr>
                </a:solidFill>
                <a:latin typeface="a_AlgeriusBlw" pitchFamily="82" charset="-52"/>
              </a:rPr>
              <a:t>цинь</a:t>
            </a:r>
            <a:endParaRPr lang="ru-RU" sz="4000" dirty="0">
              <a:solidFill>
                <a:schemeClr val="accent2">
                  <a:lumMod val="50000"/>
                </a:schemeClr>
              </a:solidFill>
              <a:latin typeface="a_AlgeriusBlw" pitchFamily="82" charset="-52"/>
            </a:endParaRPr>
          </a:p>
        </p:txBody>
      </p:sp>
      <p:sp>
        <p:nvSpPr>
          <p:cNvPr id="40966" name="TextBox 7"/>
          <p:cNvSpPr txBox="1">
            <a:spLocks noChangeArrowheads="1"/>
          </p:cNvSpPr>
          <p:nvPr/>
        </p:nvSpPr>
        <p:spPr bwMode="auto">
          <a:xfrm>
            <a:off x="4572000" y="4643438"/>
            <a:ext cx="4286250" cy="677862"/>
          </a:xfrm>
          <a:prstGeom prst="rect">
            <a:avLst/>
          </a:prstGeom>
          <a:noFill/>
          <a:ln w="9525">
            <a:noFill/>
            <a:miter lim="800000"/>
            <a:headEnd/>
            <a:tailEnd/>
          </a:ln>
        </p:spPr>
        <p:txBody>
          <a:bodyPr>
            <a:spAutoFit/>
          </a:bodyPr>
          <a:lstStyle/>
          <a:p>
            <a:r>
              <a:rPr lang="ru-RU" sz="2000" b="1">
                <a:latin typeface="Calibri" pitchFamily="34" charset="0"/>
              </a:rPr>
              <a:t>Цинь –</a:t>
            </a:r>
            <a:r>
              <a:rPr lang="ru-RU">
                <a:latin typeface="Calibri" pitchFamily="34" charset="0"/>
              </a:rPr>
              <a:t> древний китайский щипковый музыкальный инструмент.</a:t>
            </a:r>
          </a:p>
        </p:txBody>
      </p:sp>
      <p:pic>
        <p:nvPicPr>
          <p:cNvPr id="9" name="Рисунок 8" descr="citra_580_1.jpg"/>
          <p:cNvPicPr>
            <a:picLocks noChangeAspect="1"/>
          </p:cNvPicPr>
          <p:nvPr/>
        </p:nvPicPr>
        <p:blipFill>
          <a:blip r:embed="rId4"/>
          <a:stretch>
            <a:fillRect/>
          </a:stretch>
        </p:blipFill>
        <p:spPr>
          <a:xfrm>
            <a:off x="428411" y="1142984"/>
            <a:ext cx="3929612" cy="26219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Содержимое 5" descr="Рисунок6.jpg"/>
          <p:cNvPicPr>
            <a:picLocks noGrp="1" noChangeAspect="1"/>
          </p:cNvPicPr>
          <p:nvPr>
            <p:ph idx="1"/>
          </p:nvPr>
        </p:nvPicPr>
        <p:blipFill>
          <a:blip r:embed="rId3"/>
          <a:srcRect/>
          <a:stretch>
            <a:fillRect/>
          </a:stretch>
        </p:blipFill>
        <p:spPr>
          <a:xfrm>
            <a:off x="0" y="0"/>
            <a:ext cx="9144000" cy="6858000"/>
          </a:xfrm>
        </p:spPr>
      </p:pic>
      <p:sp>
        <p:nvSpPr>
          <p:cNvPr id="2" name="Заголовок 1"/>
          <p:cNvSpPr>
            <a:spLocks noGrp="1"/>
          </p:cNvSpPr>
          <p:nvPr>
            <p:ph type="title"/>
          </p:nvPr>
        </p:nvSpPr>
        <p:spPr>
          <a:xfrm>
            <a:off x="457200" y="273050"/>
            <a:ext cx="3008313" cy="798513"/>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челеста</a:t>
            </a:r>
            <a:endParaRPr lang="ru-RU" sz="4000" b="0" dirty="0">
              <a:solidFill>
                <a:schemeClr val="accent2">
                  <a:lumMod val="50000"/>
                </a:schemeClr>
              </a:solidFill>
              <a:latin typeface="a_AlgeriusBlw" pitchFamily="82" charset="-52"/>
            </a:endParaRPr>
          </a:p>
        </p:txBody>
      </p:sp>
      <p:sp>
        <p:nvSpPr>
          <p:cNvPr id="41987" name="Текст 3"/>
          <p:cNvSpPr>
            <a:spLocks noGrp="1"/>
          </p:cNvSpPr>
          <p:nvPr>
            <p:ph type="body" sz="half" idx="2"/>
          </p:nvPr>
        </p:nvSpPr>
        <p:spPr>
          <a:xfrm>
            <a:off x="285750" y="1000125"/>
            <a:ext cx="3786188" cy="5126038"/>
          </a:xfrm>
        </p:spPr>
        <p:txBody>
          <a:bodyPr/>
          <a:lstStyle/>
          <a:p>
            <a:pPr eaLnBrk="1" hangingPunct="1"/>
            <a:r>
              <a:rPr lang="ru-RU" sz="1800" smtClean="0"/>
              <a:t>Самый молодой ударно-клавишный инструмент – </a:t>
            </a:r>
            <a:r>
              <a:rPr lang="ru-RU" sz="2000" b="1" smtClean="0"/>
              <a:t>челеста</a:t>
            </a:r>
            <a:r>
              <a:rPr lang="ru-RU" sz="1800" smtClean="0"/>
              <a:t> – имеет форму маленького пианино с металлическими, а иногда стеклянными пластинками вместо струн. Клавиатура – как у фортепиано. Челеста была сконструирована в 1886 году французским мастером О.Мюстелем на основе «камертонового клавира» (набор камертонов). Тембр её очень красив. Челеста самый тихий и нежный инструмент симфонического оркестра. Первым её применил в оркестре П.И.Чайковский. </a:t>
            </a:r>
          </a:p>
        </p:txBody>
      </p:sp>
      <p:pic>
        <p:nvPicPr>
          <p:cNvPr id="5" name="Рисунок 4" descr="1236176248_chelesta.jpg"/>
          <p:cNvPicPr>
            <a:picLocks noChangeAspect="1"/>
          </p:cNvPicPr>
          <p:nvPr/>
        </p:nvPicPr>
        <p:blipFill>
          <a:blip r:embed="rId4"/>
          <a:stretch>
            <a:fillRect/>
          </a:stretch>
        </p:blipFill>
        <p:spPr>
          <a:xfrm>
            <a:off x="4500562" y="428604"/>
            <a:ext cx="4406900" cy="53467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TextBox 7"/>
          <p:cNvSpPr txBox="1"/>
          <p:nvPr/>
        </p:nvSpPr>
        <p:spPr>
          <a:xfrm>
            <a:off x="4286248" y="5429264"/>
            <a:ext cx="4786346" cy="646331"/>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b="1" dirty="0">
                <a:latin typeface="+mn-lt"/>
              </a:rPr>
              <a:t>П.И.Чайковский. </a:t>
            </a:r>
          </a:p>
          <a:p>
            <a:pPr algn="ctr" fontAlgn="auto">
              <a:spcBef>
                <a:spcPts val="0"/>
              </a:spcBef>
              <a:spcAft>
                <a:spcPts val="0"/>
              </a:spcAft>
              <a:defRPr/>
            </a:pPr>
            <a:r>
              <a:rPr lang="ru-RU" b="1" dirty="0">
                <a:latin typeface="+mn-lt"/>
              </a:rPr>
              <a:t>Танец Феи Драже из балета «Щелкунчик»</a:t>
            </a:r>
          </a:p>
        </p:txBody>
      </p:sp>
      <p:pic>
        <p:nvPicPr>
          <p:cNvPr id="7" name="%BBет__Щелкунчик__-_Танец_Феи_Драже.mp3">
            <a:hlinkClick r:id="" action="ppaction://media"/>
          </p:cNvPr>
          <p:cNvPicPr>
            <a:picLocks noRot="1" noChangeAspect="1"/>
          </p:cNvPicPr>
          <p:nvPr>
            <a:audioFile r:link="rId1"/>
          </p:nvPr>
        </p:nvPicPr>
        <p:blipFill>
          <a:blip r:embed="rId5"/>
          <a:srcRect/>
          <a:stretch>
            <a:fillRect/>
          </a:stretch>
        </p:blipFill>
        <p:spPr bwMode="auto">
          <a:xfrm>
            <a:off x="3357563" y="5715000"/>
            <a:ext cx="500062" cy="452438"/>
          </a:xfrm>
          <a:prstGeom prst="rect">
            <a:avLst/>
          </a:prstGeom>
          <a:solidFill>
            <a:schemeClr val="bg1"/>
          </a:solid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4447"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Содержимое 3" descr="Рисунок6.jpg"/>
          <p:cNvPicPr>
            <a:picLocks noGrp="1" noChangeAspect="1"/>
          </p:cNvPicPr>
          <p:nvPr>
            <p:ph idx="1"/>
          </p:nvPr>
        </p:nvPicPr>
        <p:blipFill>
          <a:blip r:embed="rId3"/>
          <a:srcRect/>
          <a:stretch>
            <a:fillRect/>
          </a:stretch>
        </p:blipFill>
        <p:spPr>
          <a:xfrm>
            <a:off x="-7938" y="-6350"/>
            <a:ext cx="9151938" cy="6864350"/>
          </a:xfrm>
        </p:spPr>
      </p:pic>
      <p:sp>
        <p:nvSpPr>
          <p:cNvPr id="5" name="Заголовок 4"/>
          <p:cNvSpPr>
            <a:spLocks noGrp="1"/>
          </p:cNvSpPr>
          <p:nvPr>
            <p:ph type="title"/>
          </p:nvPr>
        </p:nvSpPr>
        <p:spPr>
          <a:xfrm>
            <a:off x="571500" y="285750"/>
            <a:ext cx="3008313" cy="714375"/>
          </a:xfrm>
        </p:spPr>
        <p:txBody>
          <a:bodyPr rtlCol="0">
            <a:normAutofit fontScale="90000"/>
          </a:bodyPr>
          <a:lstStyle/>
          <a:p>
            <a:pPr algn="ctr" eaLnBrk="1" fontAlgn="auto" hangingPunct="1">
              <a:spcAft>
                <a:spcPts val="0"/>
              </a:spcAft>
              <a:defRPr/>
            </a:pPr>
            <a:r>
              <a:rPr lang="ru-RU" sz="4400" b="0" dirty="0" smtClean="0">
                <a:solidFill>
                  <a:schemeClr val="accent2">
                    <a:lumMod val="50000"/>
                  </a:schemeClr>
                </a:solidFill>
                <a:latin typeface="a_AlgeriusBlw" pitchFamily="82" charset="-52"/>
              </a:rPr>
              <a:t>альт</a:t>
            </a:r>
            <a:endParaRPr lang="ru-RU" sz="4400" b="0" dirty="0">
              <a:solidFill>
                <a:schemeClr val="accent2">
                  <a:lumMod val="50000"/>
                </a:schemeClr>
              </a:solidFill>
              <a:latin typeface="a_AlgeriusBlw" pitchFamily="82" charset="-52"/>
            </a:endParaRPr>
          </a:p>
        </p:txBody>
      </p:sp>
      <p:sp>
        <p:nvSpPr>
          <p:cNvPr id="16387" name="Текст 5"/>
          <p:cNvSpPr>
            <a:spLocks noGrp="1"/>
          </p:cNvSpPr>
          <p:nvPr>
            <p:ph type="body" sz="half" idx="2"/>
          </p:nvPr>
        </p:nvSpPr>
        <p:spPr>
          <a:xfrm>
            <a:off x="142875" y="4857750"/>
            <a:ext cx="4429125" cy="1428750"/>
          </a:xfrm>
        </p:spPr>
        <p:txBody>
          <a:bodyPr/>
          <a:lstStyle/>
          <a:p>
            <a:pPr eaLnBrk="1" hangingPunct="1"/>
            <a:r>
              <a:rPr lang="ru-RU" sz="2000" b="1" smtClean="0"/>
              <a:t>Альт </a:t>
            </a:r>
            <a:r>
              <a:rPr lang="ru-RU" sz="1800" smtClean="0"/>
              <a:t>– лишь чуть больше скрипки, но тембр более глуховатый, матовый оттенок. Альт – участник симфонического оркестра, смычкового квартета. Как сольный инструмент выступает редко.</a:t>
            </a:r>
          </a:p>
        </p:txBody>
      </p:sp>
      <p:pic>
        <p:nvPicPr>
          <p:cNvPr id="7" name="Рисунок 6" descr="%D0%BC%D1%83%D0%B7%D1%8B%D0%BA%D0%B0%D0%BD%D1%82%D1%8B-%D0%BD%D0%B0-%D1%81%D0%B2%D0%B0%D0%B4%D1%8C%D0%B1%D1%83.jpg"/>
          <p:cNvPicPr>
            <a:picLocks noChangeAspect="1"/>
          </p:cNvPicPr>
          <p:nvPr/>
        </p:nvPicPr>
        <p:blipFill>
          <a:blip r:embed="rId4"/>
          <a:stretch>
            <a:fillRect/>
          </a:stretch>
        </p:blipFill>
        <p:spPr>
          <a:xfrm>
            <a:off x="500034" y="1000108"/>
            <a:ext cx="3714776" cy="371477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Рисунок 7" descr="17273_27abig.jpg"/>
          <p:cNvPicPr>
            <a:picLocks noChangeAspect="1"/>
          </p:cNvPicPr>
          <p:nvPr/>
        </p:nvPicPr>
        <p:blipFill>
          <a:blip r:embed="rId5"/>
          <a:stretch>
            <a:fillRect/>
          </a:stretch>
        </p:blipFill>
        <p:spPr>
          <a:xfrm>
            <a:off x="5300500" y="1071546"/>
            <a:ext cx="3200590" cy="36433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4929188" y="285750"/>
            <a:ext cx="3857625" cy="769938"/>
          </a:xfrm>
          <a:prstGeom prst="rect">
            <a:avLst/>
          </a:prstGeom>
          <a:noFill/>
        </p:spPr>
        <p:txBody>
          <a:bodyPr>
            <a:spAutoFit/>
          </a:bodyPr>
          <a:lstStyle/>
          <a:p>
            <a:pPr fontAlgn="auto">
              <a:spcBef>
                <a:spcPts val="0"/>
              </a:spcBef>
              <a:spcAft>
                <a:spcPts val="0"/>
              </a:spcAft>
              <a:defRPr/>
            </a:pPr>
            <a:r>
              <a:rPr lang="ru-RU" sz="4400" dirty="0">
                <a:solidFill>
                  <a:schemeClr val="accent2">
                    <a:lumMod val="50000"/>
                  </a:schemeClr>
                </a:solidFill>
                <a:latin typeface="a_AlgeriusBlw" pitchFamily="82" charset="-52"/>
              </a:rPr>
              <a:t>аккордеон</a:t>
            </a:r>
          </a:p>
        </p:txBody>
      </p:sp>
      <p:sp>
        <p:nvSpPr>
          <p:cNvPr id="16391" name="TextBox 9"/>
          <p:cNvSpPr txBox="1">
            <a:spLocks noChangeArrowheads="1"/>
          </p:cNvSpPr>
          <p:nvPr/>
        </p:nvSpPr>
        <p:spPr bwMode="auto">
          <a:xfrm>
            <a:off x="4643438" y="4857750"/>
            <a:ext cx="4286250" cy="1231900"/>
          </a:xfrm>
          <a:prstGeom prst="rect">
            <a:avLst/>
          </a:prstGeom>
          <a:noFill/>
          <a:ln w="9525">
            <a:noFill/>
            <a:miter lim="800000"/>
            <a:headEnd/>
            <a:tailEnd/>
          </a:ln>
        </p:spPr>
        <p:txBody>
          <a:bodyPr>
            <a:spAutoFit/>
          </a:bodyPr>
          <a:lstStyle/>
          <a:p>
            <a:r>
              <a:rPr lang="ru-RU" sz="2000" b="1">
                <a:latin typeface="Calibri" pitchFamily="34" charset="0"/>
              </a:rPr>
              <a:t>Аккордеон</a:t>
            </a:r>
            <a:r>
              <a:rPr lang="ru-RU">
                <a:latin typeface="Calibri" pitchFamily="34" charset="0"/>
              </a:rPr>
              <a:t> – разновидность гармоники. В его правой клавиатуре расположены не кнопки, а клавиши фортепианного типа.  Чаще выступает как сольный инструмент.</a:t>
            </a:r>
          </a:p>
        </p:txBody>
      </p:sp>
      <p:pic>
        <p:nvPicPr>
          <p:cNvPr id="11" name="02 - Ansambl Akkordeonistov - De Vogeltesdans.mp3">
            <a:hlinkClick r:id="" action="ppaction://media"/>
          </p:cNvPr>
          <p:cNvPicPr>
            <a:picLocks noRot="1" noChangeAspect="1"/>
          </p:cNvPicPr>
          <p:nvPr>
            <a:audioFile r:link="rId1"/>
          </p:nvPr>
        </p:nvPicPr>
        <p:blipFill>
          <a:blip r:embed="rId6"/>
          <a:srcRect/>
          <a:stretch>
            <a:fillRect/>
          </a:stretch>
        </p:blipFill>
        <p:spPr bwMode="auto">
          <a:xfrm>
            <a:off x="4786313" y="4286250"/>
            <a:ext cx="500062" cy="500063"/>
          </a:xfrm>
          <a:prstGeom prst="rect">
            <a:avLst/>
          </a:prstGeom>
          <a:noFill/>
          <a:ln w="9525">
            <a:noFill/>
            <a:miter lim="800000"/>
            <a:headEnd/>
            <a:tailEnd/>
          </a:ln>
        </p:spPr>
      </p:pic>
      <p:sp>
        <p:nvSpPr>
          <p:cNvPr id="12" name="TextBox 11"/>
          <p:cNvSpPr txBox="1"/>
          <p:nvPr/>
        </p:nvSpPr>
        <p:spPr>
          <a:xfrm>
            <a:off x="5357818" y="4357694"/>
            <a:ext cx="2357454" cy="369332"/>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ru-RU" dirty="0">
                <a:latin typeface="+mn-lt"/>
              </a:rPr>
              <a:t>Танец маленьких утят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31369" fill="hold"/>
                                        <p:tgtEl>
                                          <p:spTgt spid="11"/>
                                        </p:tgtEl>
                                      </p:cBhvr>
                                    </p:cmd>
                                  </p:childTnLst>
                                </p:cTn>
                              </p:par>
                            </p:childTnLst>
                          </p:cTn>
                        </p:par>
                      </p:childTnLst>
                    </p:cTn>
                  </p:par>
                </p:childTnLst>
              </p:cTn>
              <p:nextCondLst>
                <p:cond evt="onClick" delay="0">
                  <p:tgtEl>
                    <p:spTgt spid="11"/>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Содержимое 3" descr="Рисунок6.jpg"/>
          <p:cNvPicPr>
            <a:picLocks noGrp="1" noChangeAspect="1"/>
          </p:cNvPicPr>
          <p:nvPr>
            <p:ph idx="1"/>
          </p:nvPr>
        </p:nvPicPr>
        <p:blipFill>
          <a:blip r:embed="rId2"/>
          <a:srcRect/>
          <a:stretch>
            <a:fillRect/>
          </a:stretch>
        </p:blipFill>
        <p:spPr>
          <a:xfrm>
            <a:off x="-7938" y="-6350"/>
            <a:ext cx="9151938" cy="6864350"/>
          </a:xfrm>
        </p:spPr>
      </p:pic>
      <p:sp>
        <p:nvSpPr>
          <p:cNvPr id="5" name="Заголовок 4"/>
          <p:cNvSpPr>
            <a:spLocks noGrp="1"/>
          </p:cNvSpPr>
          <p:nvPr>
            <p:ph type="title"/>
          </p:nvPr>
        </p:nvSpPr>
        <p:spPr>
          <a:xfrm>
            <a:off x="285750" y="2786063"/>
            <a:ext cx="4143375" cy="642937"/>
          </a:xfrm>
        </p:spPr>
        <p:txBody>
          <a:bodyPr rtlCol="0">
            <a:normAutofit fontScale="90000"/>
          </a:bodyPr>
          <a:lstStyle/>
          <a:p>
            <a:pPr algn="ctr" eaLnBrk="1" fontAlgn="auto" hangingPunct="1">
              <a:spcAft>
                <a:spcPts val="0"/>
              </a:spcAft>
              <a:defRPr/>
            </a:pPr>
            <a:r>
              <a:rPr lang="ru-RU" dirty="0" smtClean="0">
                <a:latin typeface="a_AlgeriusBlw" pitchFamily="82" charset="-52"/>
              </a:rPr>
              <a:t> </a:t>
            </a:r>
            <a:r>
              <a:rPr lang="ru-RU" sz="4400" b="0" dirty="0" smtClean="0">
                <a:solidFill>
                  <a:schemeClr val="accent2">
                    <a:lumMod val="50000"/>
                  </a:schemeClr>
                </a:solidFill>
                <a:latin typeface="a_AlgeriusBlw" pitchFamily="82" charset="-52"/>
              </a:rPr>
              <a:t>барабаны</a:t>
            </a:r>
            <a:endParaRPr lang="ru-RU" sz="4400" b="0" dirty="0">
              <a:solidFill>
                <a:schemeClr val="accent2">
                  <a:lumMod val="50000"/>
                </a:schemeClr>
              </a:solidFill>
              <a:latin typeface="a_AlgeriusBlw" pitchFamily="82" charset="-52"/>
            </a:endParaRPr>
          </a:p>
        </p:txBody>
      </p:sp>
      <p:sp>
        <p:nvSpPr>
          <p:cNvPr id="17411" name="Текст 5"/>
          <p:cNvSpPr>
            <a:spLocks noGrp="1"/>
          </p:cNvSpPr>
          <p:nvPr>
            <p:ph type="body" sz="half" idx="2"/>
          </p:nvPr>
        </p:nvSpPr>
        <p:spPr>
          <a:xfrm>
            <a:off x="142875" y="3286125"/>
            <a:ext cx="5214938" cy="2768600"/>
          </a:xfrm>
        </p:spPr>
        <p:txBody>
          <a:bodyPr/>
          <a:lstStyle/>
          <a:p>
            <a:pPr eaLnBrk="1" hangingPunct="1"/>
            <a:r>
              <a:rPr lang="ru-RU" sz="2000" b="1" smtClean="0"/>
              <a:t>Барабан </a:t>
            </a:r>
            <a:r>
              <a:rPr lang="ru-RU" sz="1800" smtClean="0"/>
              <a:t>относится  к группе ударных музыкальных инструментов без определённой высоты. Ударные инструменты – самые древние инструменты мира. Первобытный человек выбивал ритм по костям мамонта, по дереву, глиняным кувшинам.  В современных симфонических и духовых оркестрах применяются два типа барабана – большой (инструмент низкого звучания, на нём эффектно звучат отдельные удары) и малый (играют на нём двумя деревянными палочками, выбивая дробь). </a:t>
            </a:r>
          </a:p>
        </p:txBody>
      </p:sp>
      <p:pic>
        <p:nvPicPr>
          <p:cNvPr id="8" name="Рисунок 7" descr="bass.jpg"/>
          <p:cNvPicPr>
            <a:picLocks noChangeAspect="1"/>
          </p:cNvPicPr>
          <p:nvPr/>
        </p:nvPicPr>
        <p:blipFill>
          <a:blip r:embed="rId3"/>
          <a:stretch>
            <a:fillRect/>
          </a:stretch>
        </p:blipFill>
        <p:spPr>
          <a:xfrm>
            <a:off x="5374188" y="430908"/>
            <a:ext cx="3412653" cy="52841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descr="771.jpg"/>
          <p:cNvPicPr>
            <a:picLocks noChangeAspect="1"/>
          </p:cNvPicPr>
          <p:nvPr/>
        </p:nvPicPr>
        <p:blipFill>
          <a:blip r:embed="rId4" cstate="print"/>
          <a:stretch>
            <a:fillRect/>
          </a:stretch>
        </p:blipFill>
        <p:spPr>
          <a:xfrm>
            <a:off x="357158" y="357166"/>
            <a:ext cx="3143272" cy="2357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1428750" y="404813"/>
            <a:ext cx="2357438" cy="461962"/>
          </a:xfrm>
          <a:prstGeom prst="rect">
            <a:avLst/>
          </a:prstGeom>
          <a:solidFill>
            <a:srgbClr val="FFC000"/>
          </a:solidFill>
          <a:ln>
            <a:solidFill>
              <a:schemeClr val="accent6">
                <a:lumMod val="50000"/>
              </a:schemeClr>
            </a:solidFill>
          </a:ln>
        </p:spPr>
        <p:txBody>
          <a:bodyPr>
            <a:spAutoFit/>
          </a:bodyPr>
          <a:lstStyle/>
          <a:p>
            <a:pPr fontAlgn="auto">
              <a:spcBef>
                <a:spcPts val="0"/>
              </a:spcBef>
              <a:spcAft>
                <a:spcPts val="0"/>
              </a:spcAft>
              <a:defRPr/>
            </a:pPr>
            <a:r>
              <a:rPr lang="ru-RU" sz="2400" b="1" dirty="0">
                <a:latin typeface="+mn-lt"/>
              </a:rPr>
              <a:t>Малый барабан</a:t>
            </a:r>
          </a:p>
        </p:txBody>
      </p:sp>
      <p:sp>
        <p:nvSpPr>
          <p:cNvPr id="10" name="TextBox 9"/>
          <p:cNvSpPr txBox="1"/>
          <p:nvPr/>
        </p:nvSpPr>
        <p:spPr>
          <a:xfrm>
            <a:off x="6357938" y="5824538"/>
            <a:ext cx="2571750" cy="461962"/>
          </a:xfrm>
          <a:prstGeom prst="rect">
            <a:avLst/>
          </a:prstGeom>
          <a:solidFill>
            <a:srgbClr val="FFC000"/>
          </a:solidFill>
          <a:ln>
            <a:solidFill>
              <a:schemeClr val="accent6">
                <a:lumMod val="50000"/>
              </a:schemeClr>
            </a:solidFill>
          </a:ln>
        </p:spPr>
        <p:txBody>
          <a:bodyPr>
            <a:spAutoFit/>
          </a:bodyPr>
          <a:lstStyle/>
          <a:p>
            <a:pPr fontAlgn="auto">
              <a:spcBef>
                <a:spcPts val="0"/>
              </a:spcBef>
              <a:spcAft>
                <a:spcPts val="0"/>
              </a:spcAft>
              <a:defRPr/>
            </a:pPr>
            <a:r>
              <a:rPr lang="ru-RU" sz="2400" b="1" dirty="0">
                <a:latin typeface="+mn-lt"/>
              </a:rPr>
              <a:t>Большой барабан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par>
                          <p:cTn id="11" fill="hold">
                            <p:stCondLst>
                              <p:cond delay="2000"/>
                            </p:stCondLst>
                            <p:childTnLst>
                              <p:par>
                                <p:cTn id="12" presetID="7"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1+#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par>
                                <p:cTn id="16" presetID="7"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0-#ppt_w/2"/>
                                          </p:val>
                                        </p:tav>
                                        <p:tav tm="100000">
                                          <p:val>
                                            <p:strVal val="#ppt_x"/>
                                          </p:val>
                                        </p:tav>
                                      </p:tavLst>
                                    </p:anim>
                                    <p:anim calcmode="lin" valueType="num">
                                      <p:cBhvr additive="base">
                                        <p:cTn id="1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Содержимое 3" descr="Рисунок6.jpg"/>
          <p:cNvPicPr>
            <a:picLocks noGrp="1" noChangeAspect="1"/>
          </p:cNvPicPr>
          <p:nvPr>
            <p:ph sz="half" idx="2"/>
          </p:nvPr>
        </p:nvPicPr>
        <p:blipFill>
          <a:blip r:embed="rId3"/>
          <a:srcRect/>
          <a:stretch>
            <a:fillRect/>
          </a:stretch>
        </p:blipFill>
        <p:spPr>
          <a:xfrm>
            <a:off x="142875" y="7938"/>
            <a:ext cx="9001125" cy="6750050"/>
          </a:xfrm>
        </p:spPr>
      </p:pic>
      <p:sp>
        <p:nvSpPr>
          <p:cNvPr id="8" name="Текст 7"/>
          <p:cNvSpPr>
            <a:spLocks noGrp="1"/>
          </p:cNvSpPr>
          <p:nvPr>
            <p:ph type="body" idx="1"/>
          </p:nvPr>
        </p:nvSpPr>
        <p:spPr>
          <a:xfrm>
            <a:off x="357188" y="357188"/>
            <a:ext cx="4040187" cy="639762"/>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балалайка</a:t>
            </a:r>
            <a:endParaRPr lang="ru-RU" sz="4000" b="0" dirty="0">
              <a:solidFill>
                <a:schemeClr val="accent2">
                  <a:lumMod val="50000"/>
                </a:schemeClr>
              </a:solidFill>
              <a:latin typeface="a_AlgeriusBlw" pitchFamily="82" charset="-52"/>
            </a:endParaRPr>
          </a:p>
        </p:txBody>
      </p:sp>
      <p:sp>
        <p:nvSpPr>
          <p:cNvPr id="9" name="Текст 8"/>
          <p:cNvSpPr>
            <a:spLocks noGrp="1"/>
          </p:cNvSpPr>
          <p:nvPr>
            <p:ph type="body" sz="quarter" idx="3"/>
          </p:nvPr>
        </p:nvSpPr>
        <p:spPr>
          <a:xfrm>
            <a:off x="4857750" y="357188"/>
            <a:ext cx="4041775" cy="639762"/>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бандура</a:t>
            </a:r>
            <a:endParaRPr lang="ru-RU" sz="4000" b="0" dirty="0">
              <a:solidFill>
                <a:schemeClr val="accent2">
                  <a:lumMod val="50000"/>
                </a:schemeClr>
              </a:solidFill>
              <a:latin typeface="a_AlgeriusBlw" pitchFamily="82" charset="-52"/>
            </a:endParaRPr>
          </a:p>
        </p:txBody>
      </p:sp>
      <p:pic>
        <p:nvPicPr>
          <p:cNvPr id="11" name="Содержимое 10" descr="21.jpg"/>
          <p:cNvPicPr>
            <a:picLocks noGrp="1" noChangeAspect="1"/>
          </p:cNvPicPr>
          <p:nvPr>
            <p:ph sz="quarter" idx="4"/>
          </p:nvPr>
        </p:nvPicPr>
        <p:blipFill>
          <a:blip r:embed="rId4" cstate="print"/>
          <a:srcRect/>
          <a:stretch>
            <a:fillRect/>
          </a:stretch>
        </p:blipFill>
        <p:spPr>
          <a:xfrm>
            <a:off x="1000100" y="928670"/>
            <a:ext cx="2786082" cy="3853093"/>
          </a:xfr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Рисунок 11" descr="450px-Kozacka_piesn.jpg"/>
          <p:cNvPicPr>
            <a:picLocks noChangeAspect="1"/>
          </p:cNvPicPr>
          <p:nvPr/>
        </p:nvPicPr>
        <p:blipFill>
          <a:blip r:embed="rId5"/>
          <a:srcRect b="19000"/>
          <a:stretch>
            <a:fillRect/>
          </a:stretch>
        </p:blipFill>
        <p:spPr>
          <a:xfrm>
            <a:off x="5143504" y="1142984"/>
            <a:ext cx="3571882" cy="38576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438" name="TextBox 12"/>
          <p:cNvSpPr txBox="1">
            <a:spLocks noChangeArrowheads="1"/>
          </p:cNvSpPr>
          <p:nvPr/>
        </p:nvSpPr>
        <p:spPr bwMode="auto">
          <a:xfrm>
            <a:off x="571500" y="5302250"/>
            <a:ext cx="8358188" cy="984250"/>
          </a:xfrm>
          <a:prstGeom prst="rect">
            <a:avLst/>
          </a:prstGeom>
          <a:noFill/>
          <a:ln w="9525">
            <a:noFill/>
            <a:miter lim="800000"/>
            <a:headEnd/>
            <a:tailEnd/>
          </a:ln>
        </p:spPr>
        <p:txBody>
          <a:bodyPr>
            <a:spAutoFit/>
          </a:bodyPr>
          <a:lstStyle/>
          <a:p>
            <a:r>
              <a:rPr lang="ru-RU">
                <a:latin typeface="Calibri" pitchFamily="34" charset="0"/>
              </a:rPr>
              <a:t>Существуют инструменты, которые издавна считаются символом какого-либо народа: у испанцев  это гитара, у украинцев – </a:t>
            </a:r>
            <a:r>
              <a:rPr lang="ru-RU" sz="2000" b="1">
                <a:latin typeface="Calibri" pitchFamily="34" charset="0"/>
              </a:rPr>
              <a:t>бандура</a:t>
            </a:r>
            <a:r>
              <a:rPr lang="ru-RU">
                <a:latin typeface="Calibri" pitchFamily="34" charset="0"/>
              </a:rPr>
              <a:t>, у русских таким инструментом стала </a:t>
            </a:r>
            <a:r>
              <a:rPr lang="ru-RU" sz="2000" b="1">
                <a:latin typeface="Calibri" pitchFamily="34" charset="0"/>
              </a:rPr>
              <a:t>балалайка.</a:t>
            </a:r>
          </a:p>
        </p:txBody>
      </p:sp>
      <p:pic>
        <p:nvPicPr>
          <p:cNvPr id="10" name="Beryoza.mp3">
            <a:hlinkClick r:id="" action="ppaction://media"/>
          </p:cNvPr>
          <p:cNvPicPr>
            <a:picLocks noRot="1" noChangeAspect="1"/>
          </p:cNvPicPr>
          <p:nvPr>
            <a:audioFile r:link="rId1"/>
          </p:nvPr>
        </p:nvPicPr>
        <p:blipFill>
          <a:blip r:embed="rId6"/>
          <a:srcRect/>
          <a:stretch>
            <a:fillRect/>
          </a:stretch>
        </p:blipFill>
        <p:spPr bwMode="auto">
          <a:xfrm>
            <a:off x="357188" y="4857750"/>
            <a:ext cx="304800" cy="304800"/>
          </a:xfrm>
          <a:prstGeom prst="rect">
            <a:avLst/>
          </a:prstGeom>
          <a:noFill/>
          <a:ln w="9525">
            <a:noFill/>
            <a:miter lim="800000"/>
            <a:headEnd/>
            <a:tailEnd/>
          </a:ln>
        </p:spPr>
      </p:pic>
      <p:sp>
        <p:nvSpPr>
          <p:cNvPr id="14" name="TextBox 13"/>
          <p:cNvSpPr txBox="1"/>
          <p:nvPr/>
        </p:nvSpPr>
        <p:spPr>
          <a:xfrm>
            <a:off x="714348" y="4714884"/>
            <a:ext cx="3643338" cy="369332"/>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ru-RU" dirty="0">
                <a:latin typeface="+mn-lt"/>
              </a:rPr>
              <a:t>Русская народная песня «Берёза»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8984" fill="hold"/>
                                        <p:tgtEl>
                                          <p:spTgt spid="10"/>
                                        </p:tgtEl>
                                      </p:cBhvr>
                                    </p:cmd>
                                  </p:childTnLst>
                                </p:cTn>
                              </p:par>
                            </p:childTnLst>
                          </p:cTn>
                        </p:par>
                      </p:childTnLst>
                    </p:cTn>
                  </p:par>
                </p:childTnLst>
              </p:cTn>
              <p:nextCondLst>
                <p:cond evt="onClick" delay="0">
                  <p:tgtEl>
                    <p:spTgt spid="10"/>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Содержимое 3" descr="Рисунок6.jpg"/>
          <p:cNvPicPr>
            <a:picLocks noGrp="1" noChangeAspect="1"/>
          </p:cNvPicPr>
          <p:nvPr>
            <p:ph idx="1"/>
          </p:nvPr>
        </p:nvPicPr>
        <p:blipFill>
          <a:blip r:embed="rId3"/>
          <a:srcRect/>
          <a:stretch>
            <a:fillRect/>
          </a:stretch>
        </p:blipFill>
        <p:spPr>
          <a:xfrm>
            <a:off x="-7938" y="-6350"/>
            <a:ext cx="9151938" cy="6864350"/>
          </a:xfrm>
        </p:spPr>
      </p:pic>
      <p:sp>
        <p:nvSpPr>
          <p:cNvPr id="5" name="Заголовок 4"/>
          <p:cNvSpPr>
            <a:spLocks noGrp="1"/>
          </p:cNvSpPr>
          <p:nvPr>
            <p:ph type="title"/>
          </p:nvPr>
        </p:nvSpPr>
        <p:spPr>
          <a:xfrm>
            <a:off x="2714625" y="285750"/>
            <a:ext cx="3429000" cy="714375"/>
          </a:xfrm>
        </p:spPr>
        <p:txBody>
          <a:bodyPr rtlCol="0">
            <a:normAutofit fontScale="90000"/>
          </a:bodyPr>
          <a:lstStyle/>
          <a:p>
            <a:pPr eaLnBrk="1" fontAlgn="auto" hangingPunct="1">
              <a:spcAft>
                <a:spcPts val="0"/>
              </a:spcAft>
              <a:defRPr/>
            </a:pPr>
            <a:r>
              <a:rPr lang="ru-RU" sz="4400" b="0" dirty="0" smtClean="0">
                <a:solidFill>
                  <a:schemeClr val="accent2">
                    <a:lumMod val="50000"/>
                  </a:schemeClr>
                </a:solidFill>
                <a:latin typeface="a_AlgeriusBlw" pitchFamily="82" charset="-52"/>
              </a:rPr>
              <a:t>валторна</a:t>
            </a:r>
            <a:endParaRPr lang="ru-RU" sz="4400" b="0" dirty="0">
              <a:solidFill>
                <a:schemeClr val="accent2">
                  <a:lumMod val="50000"/>
                </a:schemeClr>
              </a:solidFill>
              <a:latin typeface="a_AlgeriusBlw" pitchFamily="82" charset="-52"/>
            </a:endParaRPr>
          </a:p>
        </p:txBody>
      </p:sp>
      <p:sp>
        <p:nvSpPr>
          <p:cNvPr id="19459" name="Текст 5"/>
          <p:cNvSpPr>
            <a:spLocks noGrp="1"/>
          </p:cNvSpPr>
          <p:nvPr>
            <p:ph type="body" sz="half" idx="2"/>
          </p:nvPr>
        </p:nvSpPr>
        <p:spPr>
          <a:xfrm>
            <a:off x="457200" y="928688"/>
            <a:ext cx="3829050" cy="5197475"/>
          </a:xfrm>
        </p:spPr>
        <p:txBody>
          <a:bodyPr/>
          <a:lstStyle/>
          <a:p>
            <a:pPr eaLnBrk="1" hangingPunct="1"/>
            <a:r>
              <a:rPr lang="ru-RU" sz="2000" b="1" smtClean="0"/>
              <a:t>Валторна </a:t>
            </a:r>
            <a:r>
              <a:rPr lang="ru-RU" sz="1800" smtClean="0"/>
              <a:t>– медный духовой инструмент.</a:t>
            </a:r>
          </a:p>
          <a:p>
            <a:pPr eaLnBrk="1" hangingPunct="1"/>
            <a:r>
              <a:rPr lang="ru-RU" sz="1800" smtClean="0"/>
              <a:t>Далёким предшественником валторны был охотничий рог, о чём свидетельствует и само название: в переводе с немецкого «валторна» означает «лесной рог».</a:t>
            </a:r>
          </a:p>
          <a:p>
            <a:pPr eaLnBrk="1" hangingPunct="1"/>
            <a:r>
              <a:rPr lang="ru-RU" sz="1800" smtClean="0"/>
              <a:t> Валторна входит  в состав симфонического, духового оркестров, в различные камерные ансамбли как сольный инструмент.</a:t>
            </a:r>
          </a:p>
          <a:p>
            <a:pPr eaLnBrk="1" hangingPunct="1"/>
            <a:r>
              <a:rPr lang="ru-RU" sz="1800" smtClean="0"/>
              <a:t>Среди своих ближайших соседей, медных  духовых инструментов, валторна выделяется особенно певучим, бархатистым и тёплым тембром, задумчиво-лирическим звучанием</a:t>
            </a:r>
            <a:r>
              <a:rPr lang="ru-RU" smtClean="0"/>
              <a:t>.</a:t>
            </a:r>
          </a:p>
        </p:txBody>
      </p:sp>
      <p:pic>
        <p:nvPicPr>
          <p:cNvPr id="7" name="Рисунок 6" descr="French_horn_front.png"/>
          <p:cNvPicPr>
            <a:picLocks noChangeAspect="1"/>
          </p:cNvPicPr>
          <p:nvPr/>
        </p:nvPicPr>
        <p:blipFill>
          <a:blip r:embed="rId4"/>
          <a:srcRect/>
          <a:stretch>
            <a:fillRect/>
          </a:stretch>
        </p:blipFill>
        <p:spPr bwMode="auto">
          <a:xfrm rot="-7055603">
            <a:off x="4357688" y="2101850"/>
            <a:ext cx="4367212" cy="3106738"/>
          </a:xfrm>
          <a:prstGeom prst="rect">
            <a:avLst/>
          </a:prstGeom>
          <a:noFill/>
          <a:ln w="9525">
            <a:noFill/>
            <a:miter lim="800000"/>
            <a:headEnd/>
            <a:tailEnd/>
          </a:ln>
        </p:spPr>
      </p:pic>
      <p:pic>
        <p:nvPicPr>
          <p:cNvPr id="8" name="siegfried.mp3">
            <a:hlinkClick r:id="" action="ppaction://media"/>
          </p:cNvPr>
          <p:cNvPicPr>
            <a:picLocks noRot="1" noChangeAspect="1"/>
          </p:cNvPicPr>
          <p:nvPr>
            <a:audioFile r:link="rId1"/>
          </p:nvPr>
        </p:nvPicPr>
        <p:blipFill>
          <a:blip r:embed="rId5"/>
          <a:srcRect/>
          <a:stretch>
            <a:fillRect/>
          </a:stretch>
        </p:blipFill>
        <p:spPr bwMode="auto">
          <a:xfrm>
            <a:off x="5072063" y="5429250"/>
            <a:ext cx="590550" cy="590550"/>
          </a:xfrm>
          <a:prstGeom prst="rect">
            <a:avLst/>
          </a:prstGeom>
          <a:noFill/>
          <a:ln w="9525">
            <a:noFill/>
            <a:miter lim="800000"/>
            <a:headEnd/>
            <a:tailEnd/>
          </a:ln>
        </p:spPr>
      </p:pic>
      <p:sp>
        <p:nvSpPr>
          <p:cNvPr id="9" name="TextBox 8"/>
          <p:cNvSpPr txBox="1"/>
          <p:nvPr/>
        </p:nvSpPr>
        <p:spPr>
          <a:xfrm>
            <a:off x="5643570" y="5286388"/>
            <a:ext cx="2428892" cy="923330"/>
          </a:xfrm>
          <a:prstGeom prst="rect">
            <a:avLst/>
          </a:prstGeom>
          <a:solidFill>
            <a:schemeClr val="bg2">
              <a:lumMod val="9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b="1" dirty="0" err="1">
                <a:latin typeface="+mn-lt"/>
              </a:rPr>
              <a:t>Рихард</a:t>
            </a:r>
            <a:r>
              <a:rPr lang="ru-RU" b="1" dirty="0">
                <a:latin typeface="+mn-lt"/>
              </a:rPr>
              <a:t> Вагнер</a:t>
            </a:r>
            <a:r>
              <a:rPr lang="ru-RU" dirty="0">
                <a:latin typeface="+mn-lt"/>
              </a:rPr>
              <a:t>. </a:t>
            </a:r>
          </a:p>
          <a:p>
            <a:pPr algn="ctr" fontAlgn="auto">
              <a:spcBef>
                <a:spcPts val="0"/>
              </a:spcBef>
              <a:spcAft>
                <a:spcPts val="0"/>
              </a:spcAft>
              <a:defRPr/>
            </a:pPr>
            <a:r>
              <a:rPr lang="ru-RU" dirty="0">
                <a:latin typeface="+mn-lt"/>
              </a:rPr>
              <a:t>Сигнал </a:t>
            </a:r>
            <a:r>
              <a:rPr lang="ru-RU" dirty="0" err="1">
                <a:latin typeface="+mn-lt"/>
              </a:rPr>
              <a:t>Зигфрида</a:t>
            </a:r>
            <a:r>
              <a:rPr lang="ru-RU" dirty="0">
                <a:latin typeface="+mn-lt"/>
              </a:rPr>
              <a:t> </a:t>
            </a:r>
          </a:p>
          <a:p>
            <a:pPr algn="ctr" fontAlgn="auto">
              <a:spcBef>
                <a:spcPts val="0"/>
              </a:spcBef>
              <a:spcAft>
                <a:spcPts val="0"/>
              </a:spcAft>
              <a:defRPr/>
            </a:pPr>
            <a:r>
              <a:rPr lang="ru-RU" dirty="0">
                <a:latin typeface="+mn-lt"/>
              </a:rPr>
              <a:t>из оперы «</a:t>
            </a:r>
            <a:r>
              <a:rPr lang="ru-RU" dirty="0" err="1">
                <a:latin typeface="+mn-lt"/>
              </a:rPr>
              <a:t>Зигфрид</a:t>
            </a:r>
            <a:r>
              <a:rPr lang="ru-RU"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3993" fill="hold"/>
                                        <p:tgtEl>
                                          <p:spTgt spid="8"/>
                                        </p:tgtEl>
                                      </p:cBhvr>
                                    </p:cmd>
                                  </p:childTnLst>
                                </p:cTn>
                              </p:par>
                            </p:childTnLst>
                          </p:cTn>
                        </p:par>
                      </p:childTnLst>
                    </p:cTn>
                  </p:par>
                </p:childTnLst>
              </p:cTn>
              <p:nextCondLst>
                <p:cond evt="onClick" delay="0">
                  <p:tgtEl>
                    <p:spTgt spid="8"/>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Содержимое 3" descr="Рисунок6.jpg"/>
          <p:cNvPicPr>
            <a:picLocks noGrp="1" noChangeAspect="1"/>
          </p:cNvPicPr>
          <p:nvPr>
            <p:ph sz="half" idx="2"/>
          </p:nvPr>
        </p:nvPicPr>
        <p:blipFill>
          <a:blip r:embed="rId3"/>
          <a:srcRect/>
          <a:stretch>
            <a:fillRect/>
          </a:stretch>
        </p:blipFill>
        <p:spPr>
          <a:xfrm>
            <a:off x="0" y="7938"/>
            <a:ext cx="9144000" cy="6858000"/>
          </a:xfrm>
        </p:spPr>
      </p:pic>
      <p:sp>
        <p:nvSpPr>
          <p:cNvPr id="8" name="Текст 7"/>
          <p:cNvSpPr>
            <a:spLocks noGrp="1"/>
          </p:cNvSpPr>
          <p:nvPr>
            <p:ph type="body" idx="1"/>
          </p:nvPr>
        </p:nvSpPr>
        <p:spPr>
          <a:xfrm>
            <a:off x="285750" y="357188"/>
            <a:ext cx="4040188" cy="639762"/>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виола</a:t>
            </a:r>
            <a:endParaRPr lang="ru-RU" sz="4000" b="0" dirty="0">
              <a:solidFill>
                <a:schemeClr val="accent2">
                  <a:lumMod val="50000"/>
                </a:schemeClr>
              </a:solidFill>
              <a:latin typeface="a_AlgeriusBlw" pitchFamily="82" charset="-52"/>
            </a:endParaRPr>
          </a:p>
        </p:txBody>
      </p:sp>
      <p:sp>
        <p:nvSpPr>
          <p:cNvPr id="9" name="Текст 8"/>
          <p:cNvSpPr>
            <a:spLocks noGrp="1"/>
          </p:cNvSpPr>
          <p:nvPr>
            <p:ph type="body" sz="quarter" idx="3"/>
          </p:nvPr>
        </p:nvSpPr>
        <p:spPr>
          <a:xfrm>
            <a:off x="4857750" y="285750"/>
            <a:ext cx="4041775" cy="639763"/>
          </a:xfrm>
        </p:spPr>
        <p:txBody>
          <a:bodyPr rtlCol="0">
            <a:noAutofit/>
          </a:bodyPr>
          <a:lstStyle/>
          <a:p>
            <a:pPr algn="ctr" eaLnBrk="1" fontAlgn="auto" hangingPunct="1">
              <a:spcAft>
                <a:spcPts val="0"/>
              </a:spcAft>
              <a:buFont typeface="Arial" pitchFamily="34" charset="0"/>
              <a:buNone/>
              <a:defRPr/>
            </a:pPr>
            <a:r>
              <a:rPr lang="ru-RU" sz="4000" b="0" dirty="0" smtClean="0">
                <a:solidFill>
                  <a:schemeClr val="accent2">
                    <a:lumMod val="50000"/>
                  </a:schemeClr>
                </a:solidFill>
                <a:latin typeface="a_AlgeriusBlw" pitchFamily="82" charset="-52"/>
              </a:rPr>
              <a:t>волынка</a:t>
            </a:r>
            <a:endParaRPr lang="ru-RU" sz="4000" b="0" dirty="0">
              <a:solidFill>
                <a:schemeClr val="accent2">
                  <a:lumMod val="50000"/>
                </a:schemeClr>
              </a:solidFill>
              <a:latin typeface="a_AlgeriusBlw" pitchFamily="82" charset="-52"/>
            </a:endParaRPr>
          </a:p>
        </p:txBody>
      </p:sp>
      <p:pic>
        <p:nvPicPr>
          <p:cNvPr id="11" name="Содержимое 10" descr="04545597.jpg"/>
          <p:cNvPicPr>
            <a:picLocks noGrp="1" noChangeAspect="1"/>
          </p:cNvPicPr>
          <p:nvPr>
            <p:ph sz="quarter" idx="4"/>
          </p:nvPr>
        </p:nvPicPr>
        <p:blipFill>
          <a:blip r:embed="rId4"/>
          <a:srcRect/>
          <a:stretch>
            <a:fillRect/>
          </a:stretch>
        </p:blipFill>
        <p:spPr>
          <a:xfrm>
            <a:off x="714375" y="1000125"/>
            <a:ext cx="2857500" cy="3586163"/>
          </a:xfrm>
        </p:spPr>
      </p:pic>
      <p:pic>
        <p:nvPicPr>
          <p:cNvPr id="12" name="Рисунок 11" descr="ae__528.jpg"/>
          <p:cNvPicPr>
            <a:picLocks noChangeAspect="1"/>
          </p:cNvPicPr>
          <p:nvPr/>
        </p:nvPicPr>
        <p:blipFill>
          <a:blip r:embed="rId5"/>
          <a:srcRect t="3794"/>
          <a:stretch>
            <a:fillRect/>
          </a:stretch>
        </p:blipFill>
        <p:spPr>
          <a:xfrm>
            <a:off x="6286512" y="1000108"/>
            <a:ext cx="2357500" cy="3429024"/>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13" name="Рисунок 12" descr="Bagpipe.jpg"/>
          <p:cNvPicPr>
            <a:picLocks noChangeAspect="1"/>
          </p:cNvPicPr>
          <p:nvPr/>
        </p:nvPicPr>
        <p:blipFill>
          <a:blip r:embed="rId6"/>
          <a:srcRect t="17143" b="18571"/>
          <a:stretch>
            <a:fillRect/>
          </a:stretch>
        </p:blipFill>
        <p:spPr>
          <a:xfrm>
            <a:off x="4000496" y="1071546"/>
            <a:ext cx="2889250" cy="185738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0487" name="TextBox 13"/>
          <p:cNvSpPr txBox="1">
            <a:spLocks noChangeArrowheads="1"/>
          </p:cNvSpPr>
          <p:nvPr/>
        </p:nvSpPr>
        <p:spPr bwMode="auto">
          <a:xfrm>
            <a:off x="142875" y="4778375"/>
            <a:ext cx="4357688" cy="1508125"/>
          </a:xfrm>
          <a:prstGeom prst="rect">
            <a:avLst/>
          </a:prstGeom>
          <a:noFill/>
          <a:ln w="9525">
            <a:noFill/>
            <a:miter lim="800000"/>
            <a:headEnd/>
            <a:tailEnd/>
          </a:ln>
        </p:spPr>
        <p:txBody>
          <a:bodyPr>
            <a:spAutoFit/>
          </a:bodyPr>
          <a:lstStyle/>
          <a:p>
            <a:r>
              <a:rPr lang="ru-RU" sz="2000" b="1">
                <a:latin typeface="Calibri" pitchFamily="34" charset="0"/>
              </a:rPr>
              <a:t>Виолы </a:t>
            </a:r>
            <a:r>
              <a:rPr lang="ru-RU">
                <a:latin typeface="Calibri" pitchFamily="34" charset="0"/>
              </a:rPr>
              <a:t>– семейство струнных смычковых инструментов, господствовавших в европейской музыкальной культуре </a:t>
            </a:r>
            <a:r>
              <a:rPr lang="en-US">
                <a:latin typeface="Calibri" pitchFamily="34" charset="0"/>
              </a:rPr>
              <a:t>XV – XVIII </a:t>
            </a:r>
            <a:r>
              <a:rPr lang="ru-RU">
                <a:latin typeface="Calibri" pitchFamily="34" charset="0"/>
              </a:rPr>
              <a:t>веков. В настоящее время к виоле вновь возрождается интерес.</a:t>
            </a:r>
          </a:p>
        </p:txBody>
      </p:sp>
      <p:sp>
        <p:nvSpPr>
          <p:cNvPr id="20488" name="TextBox 15"/>
          <p:cNvSpPr txBox="1">
            <a:spLocks noChangeArrowheads="1"/>
          </p:cNvSpPr>
          <p:nvPr/>
        </p:nvSpPr>
        <p:spPr bwMode="auto">
          <a:xfrm>
            <a:off x="4572000" y="4500563"/>
            <a:ext cx="4429125" cy="1784350"/>
          </a:xfrm>
          <a:prstGeom prst="rect">
            <a:avLst/>
          </a:prstGeom>
          <a:noFill/>
          <a:ln w="9525">
            <a:noFill/>
            <a:miter lim="800000"/>
            <a:headEnd/>
            <a:tailEnd/>
          </a:ln>
        </p:spPr>
        <p:txBody>
          <a:bodyPr>
            <a:spAutoFit/>
          </a:bodyPr>
          <a:lstStyle/>
          <a:p>
            <a:r>
              <a:rPr lang="ru-RU" sz="2000" b="1">
                <a:latin typeface="Calibri" pitchFamily="34" charset="0"/>
              </a:rPr>
              <a:t>Волынка</a:t>
            </a:r>
            <a:r>
              <a:rPr lang="ru-RU">
                <a:latin typeface="Calibri" pitchFamily="34" charset="0"/>
              </a:rPr>
              <a:t> – представляет собой воздушный резервуар – мех( из шкуры телёнка или козла), в который вставлены 2-3 игровые трубки и одна для нагнетания воздуха. Распространена в Шотландии, встречается в Закарпатье, Прибалтике.</a:t>
            </a:r>
          </a:p>
        </p:txBody>
      </p:sp>
      <p:sp>
        <p:nvSpPr>
          <p:cNvPr id="15" name="TextBox 14"/>
          <p:cNvSpPr txBox="1"/>
          <p:nvPr/>
        </p:nvSpPr>
        <p:spPr>
          <a:xfrm>
            <a:off x="4500562" y="3571876"/>
            <a:ext cx="1643074" cy="646331"/>
          </a:xfrm>
          <a:prstGeom prst="rect">
            <a:avLst/>
          </a:prstGeom>
          <a:solidFill>
            <a:schemeClr val="accent6">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ru-RU" dirty="0">
                <a:latin typeface="+mn-lt"/>
              </a:rPr>
              <a:t>Шотландская </a:t>
            </a:r>
          </a:p>
          <a:p>
            <a:pPr algn="ctr" fontAlgn="auto">
              <a:spcBef>
                <a:spcPts val="0"/>
              </a:spcBef>
              <a:spcAft>
                <a:spcPts val="0"/>
              </a:spcAft>
              <a:defRPr/>
            </a:pPr>
            <a:r>
              <a:rPr lang="ru-RU" dirty="0">
                <a:latin typeface="+mn-lt"/>
              </a:rPr>
              <a:t>волынка</a:t>
            </a:r>
          </a:p>
        </p:txBody>
      </p:sp>
      <p:pic>
        <p:nvPicPr>
          <p:cNvPr id="10" name="shotlandskaya_volinka.mp3">
            <a:hlinkClick r:id="" action="ppaction://media"/>
          </p:cNvPr>
          <p:cNvPicPr>
            <a:picLocks noRot="1" noChangeAspect="1"/>
          </p:cNvPicPr>
          <p:nvPr>
            <a:audioFile r:link="rId1"/>
          </p:nvPr>
        </p:nvPicPr>
        <p:blipFill>
          <a:blip r:embed="rId7"/>
          <a:srcRect/>
          <a:stretch>
            <a:fillRect/>
          </a:stretch>
        </p:blipFill>
        <p:spPr bwMode="auto">
          <a:xfrm>
            <a:off x="5286375" y="3214688"/>
            <a:ext cx="500063" cy="500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9548" fill="hold"/>
                                        <p:tgtEl>
                                          <p:spTgt spid="10"/>
                                        </p:tgtEl>
                                      </p:cBhvr>
                                    </p:cmd>
                                  </p:childTnLst>
                                </p:cTn>
                              </p:par>
                            </p:childTnLst>
                          </p:cTn>
                        </p:par>
                      </p:childTnLst>
                    </p:cTn>
                  </p:par>
                </p:childTnLst>
              </p:cTn>
              <p:nextCondLst>
                <p:cond evt="onClick" delay="0">
                  <p:tgtEl>
                    <p:spTgt spid="10"/>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Содержимое 3" descr="Рисунок6.jpg"/>
          <p:cNvPicPr>
            <a:picLocks noGrp="1" noChangeAspect="1"/>
          </p:cNvPicPr>
          <p:nvPr>
            <p:ph idx="1"/>
          </p:nvPr>
        </p:nvPicPr>
        <p:blipFill>
          <a:blip r:embed="rId3"/>
          <a:srcRect/>
          <a:stretch>
            <a:fillRect/>
          </a:stretch>
        </p:blipFill>
        <p:spPr>
          <a:xfrm>
            <a:off x="-7938" y="-6350"/>
            <a:ext cx="9151938" cy="6864350"/>
          </a:xfrm>
        </p:spPr>
      </p:pic>
      <p:sp>
        <p:nvSpPr>
          <p:cNvPr id="5" name="Заголовок 4"/>
          <p:cNvSpPr>
            <a:spLocks noGrp="1"/>
          </p:cNvSpPr>
          <p:nvPr>
            <p:ph type="title"/>
          </p:nvPr>
        </p:nvSpPr>
        <p:spPr>
          <a:xfrm>
            <a:off x="457200" y="273050"/>
            <a:ext cx="4329113" cy="1084263"/>
          </a:xfrm>
        </p:spPr>
        <p:txBody>
          <a:bodyPr rtlCol="0">
            <a:noAutofit/>
          </a:bodyPr>
          <a:lstStyle/>
          <a:p>
            <a:pPr eaLnBrk="1" fontAlgn="auto" hangingPunct="1">
              <a:spcAft>
                <a:spcPts val="0"/>
              </a:spcAft>
              <a:defRPr/>
            </a:pPr>
            <a:r>
              <a:rPr lang="ru-RU" sz="4400" b="0" dirty="0" smtClean="0">
                <a:solidFill>
                  <a:schemeClr val="accent2">
                    <a:lumMod val="50000"/>
                  </a:schemeClr>
                </a:solidFill>
                <a:latin typeface="a_AlgeriusBlw" pitchFamily="82" charset="-52"/>
              </a:rPr>
              <a:t>виолончель</a:t>
            </a:r>
            <a:endParaRPr lang="ru-RU" sz="4400" b="0" dirty="0">
              <a:solidFill>
                <a:schemeClr val="accent2">
                  <a:lumMod val="50000"/>
                </a:schemeClr>
              </a:solidFill>
              <a:latin typeface="a_AlgeriusBlw" pitchFamily="82" charset="-52"/>
            </a:endParaRPr>
          </a:p>
        </p:txBody>
      </p:sp>
      <p:sp>
        <p:nvSpPr>
          <p:cNvPr id="21507" name="Текст 5"/>
          <p:cNvSpPr>
            <a:spLocks noGrp="1"/>
          </p:cNvSpPr>
          <p:nvPr>
            <p:ph type="body" sz="half" idx="2"/>
          </p:nvPr>
        </p:nvSpPr>
        <p:spPr>
          <a:xfrm>
            <a:off x="5072063" y="1285875"/>
            <a:ext cx="3794125" cy="4929188"/>
          </a:xfrm>
        </p:spPr>
        <p:txBody>
          <a:bodyPr/>
          <a:lstStyle/>
          <a:p>
            <a:pPr eaLnBrk="1" hangingPunct="1"/>
            <a:r>
              <a:rPr lang="ru-RU" sz="2000" b="1" smtClean="0"/>
              <a:t>Виолончель</a:t>
            </a:r>
            <a:r>
              <a:rPr lang="ru-RU" sz="1800" smtClean="0"/>
              <a:t> – струнный смычковый инструмент.  Появилась она в конце </a:t>
            </a:r>
            <a:r>
              <a:rPr lang="en-US" sz="1800" smtClean="0"/>
              <a:t>XV – </a:t>
            </a:r>
            <a:r>
              <a:rPr lang="ru-RU" sz="1800" smtClean="0"/>
              <a:t>начале </a:t>
            </a:r>
            <a:r>
              <a:rPr lang="en-US" sz="1800" smtClean="0"/>
              <a:t>XVI</a:t>
            </a:r>
            <a:r>
              <a:rPr lang="ru-RU" sz="1800" smtClean="0"/>
              <a:t> в. Своим созданием и совершенством обязана выдающимся скрипичным мастерам: братьям Маджини, </a:t>
            </a:r>
          </a:p>
          <a:p>
            <a:pPr eaLnBrk="1" hangingPunct="1"/>
            <a:r>
              <a:rPr lang="ru-RU" sz="1800" smtClean="0"/>
              <a:t>Г. да Сало, Амати, Страдивари. Виолончель, более чем какой-либо другой инструмент из семейства смычковых, подходит для выражения силы, глубины чувств.  Виолончель большего размера, чем скрипка. Её звучание мужественно, но ей доступны и нежные, воздушные краски, лиризм, сосредоточенность, напевность </a:t>
            </a:r>
          </a:p>
        </p:txBody>
      </p:sp>
      <p:pic>
        <p:nvPicPr>
          <p:cNvPr id="7" name="Рисунок 6" descr="82-2.jpg"/>
          <p:cNvPicPr>
            <a:picLocks noChangeAspect="1"/>
          </p:cNvPicPr>
          <p:nvPr/>
        </p:nvPicPr>
        <p:blipFill>
          <a:blip r:embed="rId4"/>
          <a:stretch>
            <a:fillRect/>
          </a:stretch>
        </p:blipFill>
        <p:spPr>
          <a:xfrm>
            <a:off x="246283" y="2071678"/>
            <a:ext cx="4611469" cy="3071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виолончель.mp3">
            <a:hlinkClick r:id="" action="ppaction://media"/>
          </p:cNvPr>
          <p:cNvPicPr>
            <a:picLocks noRot="1" noChangeAspect="1"/>
          </p:cNvPicPr>
          <p:nvPr>
            <a:audioFile r:link="rId1"/>
          </p:nvPr>
        </p:nvPicPr>
        <p:blipFill>
          <a:blip r:embed="rId5"/>
          <a:srcRect/>
          <a:stretch>
            <a:fillRect/>
          </a:stretch>
        </p:blipFill>
        <p:spPr bwMode="auto">
          <a:xfrm>
            <a:off x="1500188" y="5591175"/>
            <a:ext cx="57150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15920" fill="hold"/>
                                        <p:tgtEl>
                                          <p:spTgt spid="8"/>
                                        </p:tgtEl>
                                      </p:cBhvr>
                                    </p:cmd>
                                  </p:childTnLst>
                                </p:cTn>
                              </p:par>
                            </p:childTnLst>
                          </p:cTn>
                        </p:par>
                      </p:childTnLst>
                    </p:cTn>
                  </p:par>
                </p:childTnLst>
              </p:cTn>
              <p:nextCondLst>
                <p:cond evt="onClick" delay="0">
                  <p:tgtEl>
                    <p:spTgt spid="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Содержимое 3" descr="Рисунок6.jpg"/>
          <p:cNvPicPr>
            <a:picLocks noGrp="1" noChangeAspect="1"/>
          </p:cNvPicPr>
          <p:nvPr>
            <p:ph idx="1"/>
          </p:nvPr>
        </p:nvPicPr>
        <p:blipFill>
          <a:blip r:embed="rId2"/>
          <a:srcRect/>
          <a:stretch>
            <a:fillRect/>
          </a:stretch>
        </p:blipFill>
        <p:spPr>
          <a:xfrm>
            <a:off x="-7938" y="-6350"/>
            <a:ext cx="9151938" cy="6864350"/>
          </a:xfrm>
        </p:spPr>
      </p:pic>
      <p:sp>
        <p:nvSpPr>
          <p:cNvPr id="5" name="Заголовок 4"/>
          <p:cNvSpPr>
            <a:spLocks noGrp="1"/>
          </p:cNvSpPr>
          <p:nvPr>
            <p:ph type="title"/>
          </p:nvPr>
        </p:nvSpPr>
        <p:spPr>
          <a:xfrm>
            <a:off x="357188" y="428625"/>
            <a:ext cx="3008312" cy="714375"/>
          </a:xfrm>
        </p:spPr>
        <p:txBody>
          <a:bodyPr rtlCol="0">
            <a:normAutofit/>
          </a:bodyPr>
          <a:lstStyle/>
          <a:p>
            <a:pPr algn="ctr" eaLnBrk="1" fontAlgn="auto" hangingPunct="1">
              <a:spcAft>
                <a:spcPts val="0"/>
              </a:spcAft>
              <a:defRPr/>
            </a:pPr>
            <a:r>
              <a:rPr lang="ru-RU" sz="4000" b="0" dirty="0" smtClean="0">
                <a:solidFill>
                  <a:schemeClr val="accent2">
                    <a:lumMod val="50000"/>
                  </a:schemeClr>
                </a:solidFill>
                <a:latin typeface="a_AlgeriusBlw" pitchFamily="82" charset="-52"/>
              </a:rPr>
              <a:t>гобой</a:t>
            </a:r>
            <a:endParaRPr lang="ru-RU" sz="4000" b="0" dirty="0">
              <a:solidFill>
                <a:schemeClr val="accent2">
                  <a:lumMod val="50000"/>
                </a:schemeClr>
              </a:solidFill>
              <a:latin typeface="a_AlgeriusBlw" pitchFamily="82" charset="-52"/>
            </a:endParaRPr>
          </a:p>
        </p:txBody>
      </p:sp>
      <p:sp>
        <p:nvSpPr>
          <p:cNvPr id="22531" name="Текст 5"/>
          <p:cNvSpPr>
            <a:spLocks noGrp="1"/>
          </p:cNvSpPr>
          <p:nvPr>
            <p:ph type="body" sz="half" idx="2"/>
          </p:nvPr>
        </p:nvSpPr>
        <p:spPr>
          <a:xfrm>
            <a:off x="3786188" y="285750"/>
            <a:ext cx="5214937" cy="6000750"/>
          </a:xfrm>
        </p:spPr>
        <p:txBody>
          <a:bodyPr/>
          <a:lstStyle/>
          <a:p>
            <a:pPr eaLnBrk="1" hangingPunct="1"/>
            <a:r>
              <a:rPr lang="ru-RU" sz="2000" b="1" smtClean="0"/>
              <a:t>Гобой</a:t>
            </a:r>
            <a:r>
              <a:rPr lang="ru-RU" sz="1800" smtClean="0"/>
              <a:t> относится к группе деревянных духовых инструментов симфонического оркестра. Он входит также в состав духового оркестра, в различные камерные ансамбли. По звуку «ля» гобоя настраивается оркестр. </a:t>
            </a:r>
          </a:p>
          <a:p>
            <a:pPr eaLnBrk="1" hangingPunct="1"/>
            <a:r>
              <a:rPr lang="ru-RU" sz="1800" smtClean="0"/>
              <a:t>Изобретение гобоя относят ко второй половине </a:t>
            </a:r>
            <a:r>
              <a:rPr lang="en-US" sz="1800" smtClean="0"/>
              <a:t> XVII </a:t>
            </a:r>
            <a:r>
              <a:rPr lang="ru-RU" sz="1800" smtClean="0"/>
              <a:t>века и приписывают это французским мастерам Филидору и Оттетеру. Впервые гобои нашли применение в балете Люлли «Большой Амур» в 1657г. и после этого стали широко использоваться в оркестре. </a:t>
            </a:r>
          </a:p>
          <a:p>
            <a:pPr eaLnBrk="1" hangingPunct="1"/>
            <a:r>
              <a:rPr lang="ru-RU" sz="1800" smtClean="0"/>
              <a:t>Музыкальные образы, создаваемые гобоем, разнообразны. Ему лучше всего удаётся выразить лирические настроения, простые, чистые чувства, нежную любовь, покорную жалобу, горькие страдания. </a:t>
            </a:r>
          </a:p>
          <a:p>
            <a:pPr eaLnBrk="1" hangingPunct="1"/>
            <a:r>
              <a:rPr lang="ru-RU" sz="1800" smtClean="0"/>
              <a:t>Разновидность гобоя – английский рожок (звучит несколько ниже гобоя, тембр немного гнусавый, «утиный»). Такой тембр выбрал С.С.Прокофьев для изображения утки в симфонической сказке «Петя и волк» </a:t>
            </a:r>
          </a:p>
        </p:txBody>
      </p:sp>
      <p:pic>
        <p:nvPicPr>
          <p:cNvPr id="7" name="Рисунок 6" descr="XGetDBPicServlet.jpg"/>
          <p:cNvPicPr>
            <a:picLocks noChangeAspect="1"/>
          </p:cNvPicPr>
          <p:nvPr/>
        </p:nvPicPr>
        <p:blipFill>
          <a:blip r:embed="rId3"/>
          <a:stretch>
            <a:fillRect/>
          </a:stretch>
        </p:blipFill>
        <p:spPr>
          <a:xfrm>
            <a:off x="428596" y="1500174"/>
            <a:ext cx="3093742" cy="41434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1752</Words>
  <Application>Microsoft Office PowerPoint</Application>
  <PresentationFormat>Экран (4:3)</PresentationFormat>
  <Paragraphs>116</Paragraphs>
  <Slides>27</Slides>
  <Notes>1</Notes>
  <HiddenSlides>0</HiddenSlides>
  <MMClips>23</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27</vt:i4>
      </vt:variant>
    </vt:vector>
  </HeadingPairs>
  <TitlesOfParts>
    <vt:vector size="32" baseType="lpstr">
      <vt:lpstr>Arial</vt:lpstr>
      <vt:lpstr>Calibri</vt:lpstr>
      <vt:lpstr>a_AlgeriusBlw</vt:lpstr>
      <vt:lpstr>a_AlgeriusBrk</vt:lpstr>
      <vt:lpstr>Тема Office</vt:lpstr>
      <vt:lpstr>Музыкальный алфавит</vt:lpstr>
      <vt:lpstr>арфа</vt:lpstr>
      <vt:lpstr>альт</vt:lpstr>
      <vt:lpstr> барабаны</vt:lpstr>
      <vt:lpstr>Слайд 5</vt:lpstr>
      <vt:lpstr>валторна</vt:lpstr>
      <vt:lpstr>Слайд 7</vt:lpstr>
      <vt:lpstr>виолончель</vt:lpstr>
      <vt:lpstr>гобой</vt:lpstr>
      <vt:lpstr>Слайд 10</vt:lpstr>
      <vt:lpstr>домра</vt:lpstr>
      <vt:lpstr>зурна</vt:lpstr>
      <vt:lpstr>кларнет</vt:lpstr>
      <vt:lpstr>Слайд 14</vt:lpstr>
      <vt:lpstr>Слайд 15</vt:lpstr>
      <vt:lpstr>Маракасы</vt:lpstr>
      <vt:lpstr>орган</vt:lpstr>
      <vt:lpstr>певческий  голос</vt:lpstr>
      <vt:lpstr>рояль</vt:lpstr>
      <vt:lpstr>скрипка</vt:lpstr>
      <vt:lpstr>Слайд 21</vt:lpstr>
      <vt:lpstr>Слайд 22</vt:lpstr>
      <vt:lpstr>труба</vt:lpstr>
      <vt:lpstr>Слайд 24</vt:lpstr>
      <vt:lpstr>Слайд 25</vt:lpstr>
      <vt:lpstr>цитра</vt:lpstr>
      <vt:lpstr>челеста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Музыкальный алфавит</dc:title>
  <dc:creator>Admin</dc:creator>
  <cp:lastModifiedBy>Admin</cp:lastModifiedBy>
  <cp:revision>137</cp:revision>
  <dcterms:created xsi:type="dcterms:W3CDTF">2010-07-19T04:15:47Z</dcterms:created>
  <dcterms:modified xsi:type="dcterms:W3CDTF">2012-04-05T18:19:58Z</dcterms:modified>
</cp:coreProperties>
</file>